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8" r:id="rId2"/>
    <p:sldId id="259" r:id="rId3"/>
    <p:sldId id="260" r:id="rId4"/>
    <p:sldId id="261" r:id="rId5"/>
    <p:sldId id="263" r:id="rId6"/>
    <p:sldId id="264" r:id="rId7"/>
    <p:sldId id="265" r:id="rId8"/>
    <p:sldId id="266" r:id="rId9"/>
    <p:sldId id="267" r:id="rId10"/>
    <p:sldId id="283" r:id="rId11"/>
    <p:sldId id="305" r:id="rId12"/>
    <p:sldId id="281" r:id="rId13"/>
    <p:sldId id="282" r:id="rId14"/>
    <p:sldId id="285" r:id="rId15"/>
    <p:sldId id="304" r:id="rId16"/>
    <p:sldId id="295" r:id="rId17"/>
    <p:sldId id="296" r:id="rId18"/>
    <p:sldId id="297" r:id="rId19"/>
    <p:sldId id="299" r:id="rId20"/>
    <p:sldId id="301" r:id="rId21"/>
    <p:sldId id="302" r:id="rId22"/>
    <p:sldId id="303"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9"/>
    <p:restoredTop sz="71429"/>
  </p:normalViewPr>
  <p:slideViewPr>
    <p:cSldViewPr>
      <p:cViewPr varScale="1">
        <p:scale>
          <a:sx n="85" d="100"/>
          <a:sy n="85" d="100"/>
        </p:scale>
        <p:origin x="1000" y="16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2025. 4. 13.</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ko-KR" dirty="0"/>
              <a:t>Physically based animation</a:t>
            </a:r>
            <a:r>
              <a:rPr lang="ko-KR" altLang="en-US" dirty="0" err="1"/>
              <a:t>에</a:t>
            </a:r>
            <a:r>
              <a:rPr lang="ko-KR" altLang="en-US" dirty="0"/>
              <a:t> 대해 강의하겠습니다</a:t>
            </a:r>
            <a:r>
              <a:rPr lang="en-US" altLang="ko-KR" dirty="0"/>
              <a:t>.</a:t>
            </a:r>
            <a:r>
              <a:rPr lang="ko-KR" altLang="en-US" dirty="0"/>
              <a:t> </a:t>
            </a:r>
            <a:endParaRPr lang="en-US" altLang="ko-KR" dirty="0"/>
          </a:p>
          <a:p>
            <a:pPr eaLnBrk="1" hangingPunct="1"/>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Euler method</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이용한</a:t>
            </a:r>
            <a:r>
              <a:rPr lang="en-US" altLang="ko-KR" sz="1200" kern="100" dirty="0">
                <a:effectLst/>
                <a:latin typeface="맑은 고딕" panose="020B0503020000020004" pitchFamily="34" charset="-127"/>
                <a:ea typeface="+mn-ea"/>
                <a:cs typeface="Times New Roman" panose="02020603050405020304" pitchFamily="18" charset="0"/>
              </a:rPr>
              <a:t> numerical model</a:t>
            </a:r>
            <a:r>
              <a:rPr lang="ko-KR" altLang="ko-KR" sz="1200" kern="100" dirty="0">
                <a:effectLst/>
                <a:latin typeface="맑은 고딕" panose="020B0503020000020004" pitchFamily="34" charset="-127"/>
                <a:ea typeface="+mn-ea"/>
                <a:cs typeface="Times New Roman" panose="02020603050405020304" pitchFamily="18" charset="0"/>
              </a:rPr>
              <a:t>의 알고리즘을 적어 보겠습니다</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 초기 위치를</a:t>
            </a:r>
            <a:r>
              <a:rPr lang="en-US" altLang="ko-KR" sz="1200" kern="100" dirty="0">
                <a:effectLst/>
                <a:latin typeface="맑은 고딕" panose="020B0503020000020004" pitchFamily="34" charset="-127"/>
                <a:ea typeface="+mn-ea"/>
                <a:cs typeface="Times New Roman" panose="02020603050405020304" pitchFamily="18" charset="0"/>
              </a:rPr>
              <a:t> p0</a:t>
            </a:r>
            <a:r>
              <a:rPr lang="ko-KR" altLang="ko-KR" sz="1200" kern="100" dirty="0">
                <a:effectLst/>
                <a:latin typeface="맑은 고딕" panose="020B0503020000020004" pitchFamily="34" charset="-127"/>
                <a:ea typeface="+mn-ea"/>
                <a:cs typeface="Times New Roman" panose="02020603050405020304" pitchFamily="18" charset="0"/>
              </a:rPr>
              <a:t>라 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ko-KR" sz="1200" kern="100" dirty="0">
                <a:effectLst/>
                <a:latin typeface="맑은 고딕" panose="020B0503020000020004" pitchFamily="34" charset="-127"/>
                <a:ea typeface="+mn-ea"/>
                <a:cs typeface="Times New Roman" panose="02020603050405020304" pitchFamily="18" charset="0"/>
              </a:rPr>
              <a:t>의 초기 속도를</a:t>
            </a:r>
            <a:r>
              <a:rPr lang="en-US" altLang="ko-KR" sz="1200" kern="100" dirty="0">
                <a:effectLst/>
                <a:latin typeface="맑은 고딕" panose="020B0503020000020004" pitchFamily="34" charset="-127"/>
                <a:ea typeface="+mn-ea"/>
                <a:cs typeface="Times New Roman" panose="02020603050405020304" pitchFamily="18" charset="0"/>
              </a:rPr>
              <a:t> v0</a:t>
            </a:r>
            <a:r>
              <a:rPr lang="ko-KR" altLang="ko-KR" sz="1200" kern="100" dirty="0">
                <a:effectLst/>
                <a:latin typeface="맑은 고딕" panose="020B0503020000020004" pitchFamily="34" charset="-127"/>
                <a:ea typeface="+mn-ea"/>
                <a:cs typeface="Times New Roman" panose="02020603050405020304" pitchFamily="18" charset="0"/>
              </a:rPr>
              <a:t>라 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ko-KR" sz="1200" kern="100" dirty="0">
                <a:effectLst/>
                <a:latin typeface="맑은 고딕" panose="020B0503020000020004" pitchFamily="34" charset="-127"/>
                <a:ea typeface="+mn-ea"/>
                <a:cs typeface="Times New Roman" panose="02020603050405020304" pitchFamily="18" charset="0"/>
              </a:rPr>
              <a:t>의 질량을</a:t>
            </a:r>
            <a:r>
              <a:rPr lang="en-US" altLang="ko-KR" sz="1200" kern="100" dirty="0">
                <a:effectLst/>
                <a:latin typeface="맑은 고딕" panose="020B0503020000020004" pitchFamily="34" charset="-127"/>
                <a:ea typeface="+mn-ea"/>
                <a:cs typeface="Times New Roman" panose="02020603050405020304" pitchFamily="18" charset="0"/>
              </a:rPr>
              <a:t> m</a:t>
            </a:r>
            <a:r>
              <a:rPr lang="ko-KR" altLang="ko-KR" sz="1200" kern="100" dirty="0">
                <a:effectLst/>
                <a:latin typeface="맑은 고딕" panose="020B0503020000020004" pitchFamily="34" charset="-127"/>
                <a:ea typeface="+mn-ea"/>
                <a:cs typeface="Times New Roman" panose="02020603050405020304" pitchFamily="18" charset="0"/>
              </a:rPr>
              <a:t>이라 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초기에</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가해지는 힘</a:t>
            </a:r>
            <a:r>
              <a:rPr lang="en-US" altLang="ko-KR" sz="1200" kern="100" dirty="0">
                <a:effectLst/>
                <a:latin typeface="맑은 고딕" panose="020B0503020000020004" pitchFamily="34" charset="-127"/>
                <a:ea typeface="+mn-ea"/>
                <a:cs typeface="Times New Roman" panose="02020603050405020304" pitchFamily="18" charset="0"/>
              </a:rPr>
              <a:t> F</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m</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나누면 초기 가속도</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구할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것은</a:t>
            </a:r>
            <a:r>
              <a:rPr lang="en-US" altLang="ko-KR" sz="1200" kern="100" dirty="0">
                <a:effectLst/>
                <a:latin typeface="맑은 고딕" panose="020B0503020000020004" pitchFamily="34" charset="-127"/>
                <a:ea typeface="+mn-ea"/>
                <a:cs typeface="Times New Roman" panose="02020603050405020304" pitchFamily="18" charset="0"/>
              </a:rPr>
              <a:t> F = ma </a:t>
            </a:r>
            <a:r>
              <a:rPr lang="ko-KR" altLang="ko-KR" sz="1200" kern="100" dirty="0">
                <a:effectLst/>
                <a:latin typeface="맑은 고딕" panose="020B0503020000020004" pitchFamily="34" charset="-127"/>
                <a:ea typeface="+mn-ea"/>
                <a:cs typeface="Times New Roman" panose="02020603050405020304" pitchFamily="18" charset="0"/>
              </a:rPr>
              <a:t>라는</a:t>
            </a:r>
            <a:r>
              <a:rPr lang="en-US" altLang="ko-KR" sz="1200" kern="100" dirty="0">
                <a:effectLst/>
                <a:latin typeface="맑은 고딕" panose="020B0503020000020004" pitchFamily="34" charset="-127"/>
                <a:ea typeface="+mn-ea"/>
                <a:cs typeface="Times New Roman" panose="02020603050405020304" pitchFamily="18" charset="0"/>
              </a:rPr>
              <a:t> Newton</a:t>
            </a:r>
            <a:r>
              <a:rPr lang="ko-KR" altLang="ko-KR" sz="1200" kern="100" dirty="0">
                <a:effectLst/>
                <a:latin typeface="맑은 고딕" panose="020B0503020000020004" pitchFamily="34" charset="-127"/>
                <a:ea typeface="+mn-ea"/>
                <a:cs typeface="Times New Roman" panose="02020603050405020304" pitchFamily="18" charset="0"/>
              </a:rPr>
              <a:t>의 제</a:t>
            </a:r>
            <a:r>
              <a:rPr lang="en-US" altLang="ko-KR" sz="1200" kern="100" dirty="0">
                <a:effectLst/>
                <a:latin typeface="맑은 고딕" panose="020B0503020000020004" pitchFamily="34" charset="-127"/>
                <a:ea typeface="+mn-ea"/>
                <a:cs typeface="Times New Roman" panose="02020603050405020304" pitchFamily="18" charset="0"/>
              </a:rPr>
              <a:t>2</a:t>
            </a:r>
            <a:r>
              <a:rPr lang="ko-KR" altLang="ko-KR" sz="1200" kern="100" dirty="0">
                <a:effectLst/>
                <a:latin typeface="맑은 고딕" panose="020B0503020000020004" pitchFamily="34" charset="-127"/>
                <a:ea typeface="+mn-ea"/>
                <a:cs typeface="Times New Roman" panose="02020603050405020304" pitchFamily="18" charset="0"/>
              </a:rPr>
              <a:t>법칙을 이용한 것입니다</a:t>
            </a:r>
            <a:r>
              <a:rPr lang="en-US" altLang="ko-KR" sz="1200" kern="100" dirty="0">
                <a:effectLst/>
                <a:latin typeface="맑은 고딕" panose="020B0503020000020004" pitchFamily="34" charset="-127"/>
                <a:ea typeface="+mn-ea"/>
                <a:cs typeface="Times New Roman" panose="02020603050405020304" pitchFamily="18" charset="0"/>
              </a:rPr>
              <a:t>. F</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force function</a:t>
            </a:r>
            <a:r>
              <a:rPr lang="ko-KR" altLang="ko-KR" sz="1200" kern="100" dirty="0">
                <a:effectLst/>
                <a:latin typeface="맑은 고딕" panose="020B0503020000020004" pitchFamily="34" charset="-127"/>
                <a:ea typeface="+mn-ea"/>
                <a:cs typeface="Times New Roman" panose="02020603050405020304" pitchFamily="18" charset="0"/>
              </a:rPr>
              <a:t>인데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현재</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가해지는 힘을 나타낸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현재 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en-US" sz="1200" kern="100" dirty="0">
                <a:effectLst/>
                <a:latin typeface="맑은 고딕" panose="020B0503020000020004" pitchFamily="34" charset="-127"/>
                <a:ea typeface="+mn-ea"/>
                <a:cs typeface="Times New Roman" panose="02020603050405020304" pitchFamily="18" charset="0"/>
              </a:rPr>
              <a:t>를 </a:t>
            </a:r>
            <a:r>
              <a:rPr lang="en-US" altLang="ko-KR" sz="1200" kern="100" dirty="0">
                <a:effectLst/>
                <a:latin typeface="맑은 고딕" panose="020B0503020000020004" pitchFamily="34" charset="-127"/>
                <a:ea typeface="+mn-ea"/>
                <a:cs typeface="Times New Roman" panose="02020603050405020304" pitchFamily="18" charset="0"/>
              </a:rPr>
              <a:t>0</a:t>
            </a:r>
            <a:r>
              <a:rPr lang="ko-KR" altLang="en-US" sz="1200" kern="100" dirty="0" err="1">
                <a:effectLst/>
                <a:latin typeface="맑은 고딕" panose="020B0503020000020004" pitchFamily="34" charset="-127"/>
                <a:ea typeface="+mn-ea"/>
                <a:cs typeface="Times New Roman" panose="02020603050405020304" pitchFamily="18" charset="0"/>
              </a:rPr>
              <a:t>으로</a:t>
            </a:r>
            <a:r>
              <a:rPr lang="ko-KR" altLang="en-US" sz="1200" kern="100" dirty="0">
                <a:effectLst/>
                <a:latin typeface="맑은 고딕" panose="020B0503020000020004" pitchFamily="34" charset="-127"/>
                <a:ea typeface="+mn-ea"/>
                <a:cs typeface="Times New Roman" panose="02020603050405020304" pitchFamily="18" charset="0"/>
              </a:rPr>
              <a:t> 하고</a:t>
            </a:r>
            <a:endParaRPr lang="en-US"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(delta t)</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time step</a:t>
            </a:r>
            <a:r>
              <a:rPr lang="ko-KR" altLang="ko-KR" sz="1200" kern="100" dirty="0">
                <a:effectLst/>
                <a:latin typeface="맑은 고딕" panose="020B0503020000020004" pitchFamily="34" charset="-127"/>
                <a:ea typeface="+mn-ea"/>
                <a:cs typeface="Times New Roman" panose="02020603050405020304" pitchFamily="18" charset="0"/>
              </a:rPr>
              <a:t>이라 하겠습니다</a:t>
            </a:r>
            <a:r>
              <a:rPr lang="en-US" altLang="ko-KR" sz="1200" kern="100" dirty="0">
                <a:effectLst/>
                <a:latin typeface="맑은 고딕" panose="020B0503020000020004" pitchFamily="34" charset="-127"/>
                <a:ea typeface="+mn-ea"/>
                <a:cs typeface="Times New Roman" panose="02020603050405020304" pitchFamily="18" charset="0"/>
              </a:rPr>
              <a:t>. </a:t>
            </a: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animation frame</a:t>
            </a:r>
            <a:r>
              <a:rPr lang="ko-KR" altLang="en-US" sz="1200" kern="100" dirty="0">
                <a:effectLst/>
                <a:latin typeface="맑은 고딕" panose="020B0503020000020004" pitchFamily="34" charset="-127"/>
                <a:ea typeface="+mn-ea"/>
                <a:cs typeface="Times New Roman" panose="02020603050405020304" pitchFamily="18" charset="0"/>
              </a:rPr>
              <a:t>을 나타내는 </a:t>
            </a:r>
            <a:r>
              <a:rPr lang="en-US" altLang="ko-KR" sz="1200" kern="100" dirty="0">
                <a:effectLst/>
                <a:latin typeface="맑은 고딕" panose="020B0503020000020004" pitchFamily="34" charset="-127"/>
                <a:ea typeface="+mn-ea"/>
                <a:cs typeface="Times New Roman" panose="02020603050405020304" pitchFamily="18" charset="0"/>
              </a:rPr>
              <a:t>index </a:t>
            </a:r>
            <a:r>
              <a:rPr lang="en-US" altLang="ko-KR" sz="1200" kern="100" dirty="0" err="1">
                <a:effectLst/>
                <a:latin typeface="맑은 고딕" panose="020B0503020000020004" pitchFamily="34" charset="-127"/>
                <a:ea typeface="+mn-ea"/>
                <a:cs typeface="Times New Roman" panose="02020603050405020304" pitchFamily="18" charset="0"/>
              </a:rPr>
              <a:t>i</a:t>
            </a:r>
            <a:r>
              <a:rPr lang="ko-KR" altLang="en-US" sz="1200" kern="100" dirty="0">
                <a:effectLst/>
                <a:latin typeface="맑은 고딕" panose="020B0503020000020004" pitchFamily="34" charset="-127"/>
                <a:ea typeface="+mn-ea"/>
                <a:cs typeface="Times New Roman" panose="02020603050405020304" pitchFamily="18" charset="0"/>
              </a:rPr>
              <a:t>는 </a:t>
            </a:r>
            <a:r>
              <a:rPr lang="en-US" altLang="ko-KR" sz="1200" kern="100" dirty="0">
                <a:effectLst/>
                <a:latin typeface="맑은 고딕" panose="020B0503020000020004" pitchFamily="34" charset="-127"/>
                <a:ea typeface="+mn-ea"/>
                <a:cs typeface="Times New Roman" panose="02020603050405020304" pitchFamily="18" charset="0"/>
              </a:rPr>
              <a:t>0</a:t>
            </a:r>
            <a:r>
              <a:rPr lang="ko-KR" altLang="en-US" sz="1200" kern="100" dirty="0" err="1">
                <a:effectLst/>
                <a:latin typeface="맑은 고딕" panose="020B0503020000020004" pitchFamily="34" charset="-127"/>
                <a:ea typeface="+mn-ea"/>
                <a:cs typeface="Times New Roman" panose="02020603050405020304" pitchFamily="18" charset="0"/>
              </a:rPr>
              <a:t>으로</a:t>
            </a:r>
            <a:r>
              <a:rPr lang="ko-KR" altLang="en-US" sz="1200" kern="100" dirty="0">
                <a:effectLst/>
                <a:latin typeface="맑은 고딕" panose="020B0503020000020004" pitchFamily="34" charset="-127"/>
                <a:ea typeface="+mn-ea"/>
                <a:cs typeface="Times New Roman" panose="02020603050405020304" pitchFamily="18" charset="0"/>
              </a:rPr>
              <a:t> 초기화 합니다</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 아래의</a:t>
            </a:r>
            <a:r>
              <a:rPr lang="en-US" altLang="ko-KR" sz="1200" kern="100" dirty="0">
                <a:effectLst/>
                <a:latin typeface="맑은 고딕" panose="020B0503020000020004" pitchFamily="34" charset="-127"/>
                <a:ea typeface="+mn-ea"/>
                <a:cs typeface="Times New Roman" panose="02020603050405020304" pitchFamily="18" charset="0"/>
              </a:rPr>
              <a:t> step</a:t>
            </a:r>
            <a:r>
              <a:rPr lang="ko-KR" altLang="ko-KR" sz="1200" kern="100" dirty="0">
                <a:effectLst/>
                <a:latin typeface="맑은 고딕" panose="020B0503020000020004" pitchFamily="34" charset="-127"/>
                <a:ea typeface="+mn-ea"/>
                <a:cs typeface="Times New Roman" panose="02020603050405020304" pitchFamily="18" charset="0"/>
              </a:rPr>
              <a:t>을 반복하게 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position p</a:t>
            </a:r>
            <a:r>
              <a:rPr lang="ko-KR" altLang="ko-KR" sz="1200" kern="100" dirty="0">
                <a:effectLst/>
                <a:latin typeface="맑은 고딕" panose="020B0503020000020004" pitchFamily="34" charset="-127"/>
                <a:ea typeface="+mn-ea"/>
                <a:cs typeface="Times New Roman" panose="02020603050405020304" pitchFamily="18" charset="0"/>
              </a:rPr>
              <a:t>는 현재</a:t>
            </a:r>
            <a:r>
              <a:rPr lang="en-US" altLang="ko-KR" sz="1200" kern="100" dirty="0">
                <a:effectLst/>
                <a:latin typeface="맑은 고딕" panose="020B0503020000020004" pitchFamily="34" charset="-127"/>
                <a:ea typeface="+mn-ea"/>
                <a:cs typeface="Times New Roman" panose="02020603050405020304" pitchFamily="18" charset="0"/>
              </a:rPr>
              <a:t> position </a:t>
            </a:r>
            <a:r>
              <a:rPr lang="en-US" altLang="ko-KR" sz="1200" kern="100" dirty="0" err="1">
                <a:effectLst/>
                <a:latin typeface="맑은 고딕" panose="020B0503020000020004" pitchFamily="34" charset="-127"/>
                <a:ea typeface="+mn-ea"/>
                <a:cs typeface="Times New Roman" panose="02020603050405020304" pitchFamily="18" charset="0"/>
              </a:rPr>
              <a:t>p_i</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에</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v_i</a:t>
            </a:r>
            <a:r>
              <a:rPr lang="en-US" altLang="ko-KR" sz="1200" kern="100" dirty="0">
                <a:effectLst/>
                <a:latin typeface="맑은 고딕" panose="020B0503020000020004" pitchFamily="34" charset="-127"/>
                <a:ea typeface="+mn-ea"/>
                <a:cs typeface="Times New Roman" panose="02020603050405020304" pitchFamily="18" charset="0"/>
              </a:rPr>
              <a:t> (delta 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더하여 새로운</a:t>
            </a:r>
            <a:r>
              <a:rPr lang="en-US" altLang="ko-KR" sz="1200" kern="100" dirty="0">
                <a:effectLst/>
                <a:latin typeface="맑은 고딕" panose="020B0503020000020004" pitchFamily="34" charset="-127"/>
                <a:ea typeface="+mn-ea"/>
                <a:cs typeface="Times New Roman" panose="02020603050405020304" pitchFamily="18" charset="0"/>
              </a:rPr>
              <a:t> position p_(i+1)</a:t>
            </a:r>
            <a:r>
              <a:rPr lang="ko-KR" altLang="ko-KR" sz="1200" kern="100" dirty="0">
                <a:effectLst/>
                <a:latin typeface="맑은 고딕" panose="020B0503020000020004" pitchFamily="34" charset="-127"/>
                <a:ea typeface="+mn-ea"/>
                <a:cs typeface="Times New Roman" panose="02020603050405020304" pitchFamily="18" charset="0"/>
              </a:rPr>
              <a:t>로</a:t>
            </a:r>
            <a:r>
              <a:rPr lang="en-US" altLang="ko-KR" sz="1200" kern="100" dirty="0">
                <a:effectLst/>
                <a:latin typeface="맑은 고딕" panose="020B0503020000020004" pitchFamily="34" charset="-127"/>
                <a:ea typeface="+mn-ea"/>
                <a:cs typeface="Times New Roman" panose="02020603050405020304" pitchFamily="18" charset="0"/>
              </a:rPr>
              <a:t> update</a:t>
            </a:r>
            <a:r>
              <a:rPr lang="ko-KR" altLang="ko-KR" sz="1200" kern="100" dirty="0">
                <a:effectLst/>
                <a:latin typeface="맑은 고딕" panose="020B0503020000020004" pitchFamily="34" charset="-127"/>
                <a:ea typeface="+mn-ea"/>
                <a:cs typeface="Times New Roman" panose="02020603050405020304" pitchFamily="18" charset="0"/>
              </a:rPr>
              <a:t>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마찬가지로 속도</a:t>
            </a:r>
            <a:r>
              <a:rPr lang="en-US" altLang="ko-KR" sz="1200" kern="100" dirty="0">
                <a:effectLst/>
                <a:latin typeface="맑은 고딕" panose="020B0503020000020004" pitchFamily="34" charset="-127"/>
                <a:ea typeface="+mn-ea"/>
                <a:cs typeface="Times New Roman" panose="02020603050405020304" pitchFamily="18" charset="0"/>
              </a:rPr>
              <a:t> v</a:t>
            </a:r>
            <a:r>
              <a:rPr lang="ko-KR" altLang="ko-KR" sz="1200" kern="100" dirty="0">
                <a:effectLst/>
                <a:latin typeface="맑은 고딕" panose="020B0503020000020004" pitchFamily="34" charset="-127"/>
                <a:ea typeface="+mn-ea"/>
                <a:cs typeface="Times New Roman" panose="02020603050405020304" pitchFamily="18" charset="0"/>
              </a:rPr>
              <a:t>도</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v_i</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에</a:t>
            </a:r>
            <a:r>
              <a:rPr lang="en-US" altLang="ko-KR" sz="1200" kern="100" dirty="0">
                <a:effectLst/>
                <a:latin typeface="맑은 고딕" panose="020B0503020000020004" pitchFamily="34" charset="-127"/>
                <a:ea typeface="+mn-ea"/>
                <a:cs typeface="Times New Roman" panose="02020603050405020304" pitchFamily="18" charset="0"/>
              </a:rPr>
              <a:t> a (</a:t>
            </a:r>
            <a:r>
              <a:rPr lang="en-US" altLang="ko-KR" sz="1200" kern="100" dirty="0" err="1">
                <a:effectLst/>
                <a:latin typeface="맑은 고딕" panose="020B0503020000020004" pitchFamily="34" charset="-127"/>
                <a:ea typeface="+mn-ea"/>
                <a:cs typeface="Times New Roman" panose="02020603050405020304" pitchFamily="18" charset="0"/>
              </a:rPr>
              <a:t>delta_t</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더하여</a:t>
            </a:r>
            <a:r>
              <a:rPr lang="en-US" altLang="ko-KR" sz="1200" kern="100" dirty="0">
                <a:effectLst/>
                <a:latin typeface="맑은 고딕" panose="020B0503020000020004" pitchFamily="34" charset="-127"/>
                <a:ea typeface="+mn-ea"/>
                <a:cs typeface="Times New Roman" panose="02020603050405020304" pitchFamily="18" charset="0"/>
              </a:rPr>
              <a:t> update</a:t>
            </a:r>
            <a:r>
              <a:rPr lang="ko-KR" altLang="ko-KR" sz="1200" kern="100" dirty="0">
                <a:effectLst/>
                <a:latin typeface="맑은 고딕" panose="020B0503020000020004" pitchFamily="34" charset="-127"/>
                <a:ea typeface="+mn-ea"/>
                <a:cs typeface="Times New Roman" panose="02020603050405020304" pitchFamily="18" charset="0"/>
              </a:rPr>
              <a:t>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가속도</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a:effectLst/>
                <a:latin typeface="맑은 고딕" panose="020B0503020000020004" pitchFamily="34" charset="-127"/>
                <a:ea typeface="+mn-ea"/>
                <a:cs typeface="Times New Roman" panose="02020603050405020304" pitchFamily="18" charset="0"/>
              </a:rPr>
              <a:t>는 현재</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가해지는 힘</a:t>
            </a:r>
            <a:r>
              <a:rPr lang="en-US" altLang="ko-KR" sz="1200" kern="100" dirty="0">
                <a:effectLst/>
                <a:latin typeface="맑은 고딕" panose="020B0503020000020004" pitchFamily="34" charset="-127"/>
                <a:ea typeface="+mn-ea"/>
                <a:cs typeface="Times New Roman" panose="02020603050405020304" pitchFamily="18" charset="0"/>
              </a:rPr>
              <a:t> F</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m</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나누어 계산합니다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frame index </a:t>
            </a:r>
            <a:r>
              <a:rPr lang="en-US" altLang="ko-KR" sz="1200" kern="100" dirty="0" err="1">
                <a:effectLst/>
                <a:latin typeface="맑은 고딕" panose="020B0503020000020004" pitchFamily="34" charset="-127"/>
                <a:ea typeface="+mn-ea"/>
                <a:cs typeface="Times New Roman" panose="02020603050405020304" pitchFamily="18" charset="0"/>
              </a:rPr>
              <a:t>i</a:t>
            </a:r>
            <a:r>
              <a:rPr lang="ko-KR" altLang="en-US" sz="1200" kern="100" dirty="0">
                <a:effectLst/>
                <a:latin typeface="맑은 고딕" panose="020B0503020000020004" pitchFamily="34" charset="-127"/>
                <a:ea typeface="+mn-ea"/>
                <a:cs typeface="Times New Roman" panose="02020603050405020304" pitchFamily="18" charset="0"/>
              </a:rPr>
              <a:t>를 증가시키고 </a:t>
            </a:r>
            <a:r>
              <a:rPr lang="ko-KR" altLang="ko-KR" sz="1200" kern="100" dirty="0">
                <a:effectLst/>
                <a:latin typeface="맑은 고딕" panose="020B0503020000020004" pitchFamily="34" charset="-127"/>
                <a:ea typeface="+mn-ea"/>
                <a:cs typeface="Times New Roman" panose="02020603050405020304" pitchFamily="18" charset="0"/>
              </a:rPr>
              <a:t>나서 다음</a:t>
            </a:r>
            <a:r>
              <a:rPr lang="en-US" altLang="ko-KR" sz="1200" kern="100" dirty="0">
                <a:effectLst/>
                <a:latin typeface="맑은 고딕" panose="020B0503020000020004" pitchFamily="34" charset="-127"/>
                <a:ea typeface="+mn-ea"/>
                <a:cs typeface="Times New Roman" panose="02020603050405020304" pitchFamily="18" charset="0"/>
              </a:rPr>
              <a:t> step</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진행합니다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396042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Force function</a:t>
            </a:r>
            <a:r>
              <a:rPr lang="ko-KR" altLang="ko-KR" sz="1200" kern="100" dirty="0">
                <a:effectLst/>
                <a:latin typeface="맑은 고딕" panose="020B0503020000020004" pitchFamily="34" charset="-127"/>
                <a:ea typeface="+mn-ea"/>
                <a:cs typeface="Times New Roman" panose="02020603050405020304" pitchFamily="18" charset="0"/>
              </a:rPr>
              <a:t>의 예를 들어보도록 하겠습니다</a:t>
            </a:r>
            <a:r>
              <a:rPr lang="en-US" altLang="ko-KR" sz="1200" kern="100" dirty="0">
                <a:effectLst/>
                <a:latin typeface="맑은 고딕" panose="020B0503020000020004" pitchFamily="34" charset="-127"/>
                <a:ea typeface="+mn-ea"/>
                <a:cs typeface="Times New Roman" panose="02020603050405020304" pitchFamily="18" charset="0"/>
              </a:rPr>
              <a:t>. Force function</a:t>
            </a:r>
            <a:r>
              <a:rPr lang="ko-KR" altLang="ko-KR" sz="1200" kern="100" dirty="0">
                <a:effectLst/>
                <a:latin typeface="맑은 고딕" panose="020B0503020000020004" pitchFamily="34" charset="-127"/>
                <a:ea typeface="+mn-ea"/>
                <a:cs typeface="Times New Roman" panose="02020603050405020304" pitchFamily="18" charset="0"/>
              </a:rPr>
              <a:t>은 기본적으로 그 시간에</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가해지고 있는 모든 힘의 합이라 볼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가장 간단한 형태의</a:t>
            </a:r>
            <a:r>
              <a:rPr lang="en-US" altLang="ko-KR" sz="1200" kern="100" dirty="0">
                <a:effectLst/>
                <a:latin typeface="맑은 고딕" panose="020B0503020000020004" pitchFamily="34" charset="-127"/>
                <a:ea typeface="+mn-ea"/>
                <a:cs typeface="Times New Roman" panose="02020603050405020304" pitchFamily="18" charset="0"/>
              </a:rPr>
              <a:t> force function</a:t>
            </a:r>
            <a:r>
              <a:rPr lang="ko-KR" altLang="ko-KR" sz="1200" kern="100" dirty="0">
                <a:effectLst/>
                <a:latin typeface="맑은 고딕" panose="020B0503020000020004" pitchFamily="34" charset="-127"/>
                <a:ea typeface="+mn-ea"/>
                <a:cs typeface="Times New Roman" panose="02020603050405020304" pitchFamily="18" charset="0"/>
              </a:rPr>
              <a:t>은</a:t>
            </a:r>
            <a:r>
              <a:rPr lang="en-US" altLang="ko-KR" sz="1200" kern="100" dirty="0">
                <a:effectLst/>
                <a:latin typeface="맑은 고딕" panose="020B0503020000020004" pitchFamily="34" charset="-127"/>
                <a:ea typeface="+mn-ea"/>
                <a:cs typeface="Times New Roman" panose="02020603050405020304" pitchFamily="18" charset="0"/>
              </a:rPr>
              <a:t> constant force</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유형은 시간이나 위치에 상관없이 항상 일정한</a:t>
            </a:r>
            <a:r>
              <a:rPr lang="en-US" altLang="ko-KR" sz="1200" kern="100" dirty="0">
                <a:effectLst/>
                <a:latin typeface="맑은 고딕" panose="020B0503020000020004" pitchFamily="34" charset="-127"/>
                <a:ea typeface="+mn-ea"/>
                <a:cs typeface="Times New Roman" panose="02020603050405020304" pitchFamily="18" charset="0"/>
              </a:rPr>
              <a:t> force</a:t>
            </a:r>
            <a:r>
              <a:rPr lang="ko-KR" altLang="ko-KR" sz="1200" kern="100" dirty="0">
                <a:effectLst/>
                <a:latin typeface="맑은 고딕" panose="020B0503020000020004" pitchFamily="34" charset="-127"/>
                <a:ea typeface="+mn-ea"/>
                <a:cs typeface="Times New Roman" panose="02020603050405020304" pitchFamily="18" charset="0"/>
              </a:rPr>
              <a:t>가 가해지는 경우 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예를 들면 중력과 같은 것이 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두번째 유형은</a:t>
            </a:r>
            <a:r>
              <a:rPr lang="en-US" altLang="ko-KR" sz="1200" kern="100" dirty="0">
                <a:effectLst/>
                <a:latin typeface="맑은 고딕" panose="020B0503020000020004" pitchFamily="34" charset="-127"/>
                <a:ea typeface="+mn-ea"/>
                <a:cs typeface="Times New Roman" panose="02020603050405020304" pitchFamily="18" charset="0"/>
              </a:rPr>
              <a:t> drag force (</a:t>
            </a:r>
            <a:r>
              <a:rPr lang="ko-KR" altLang="ko-KR" sz="1200" kern="100" dirty="0">
                <a:effectLst/>
                <a:latin typeface="맑은 고딕" panose="020B0503020000020004" pitchFamily="34" charset="-127"/>
                <a:ea typeface="+mn-ea"/>
                <a:cs typeface="Times New Roman" panose="02020603050405020304" pitchFamily="18" charset="0"/>
              </a:rPr>
              <a:t>저항력</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Drag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가 진행하고 있는 반대 방향으로</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작용하는데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일반적으로</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 속도에 비례하여</a:t>
            </a:r>
            <a:r>
              <a:rPr lang="en-US" altLang="ko-KR" sz="1200" kern="100" dirty="0">
                <a:effectLst/>
                <a:latin typeface="맑은 고딕" panose="020B0503020000020004" pitchFamily="34" charset="-127"/>
                <a:ea typeface="+mn-ea"/>
                <a:cs typeface="Times New Roman" panose="02020603050405020304" pitchFamily="18" charset="0"/>
              </a:rPr>
              <a:t> drag force</a:t>
            </a:r>
            <a:r>
              <a:rPr lang="ko-KR" altLang="ko-KR" sz="1200" kern="100" dirty="0">
                <a:effectLst/>
                <a:latin typeface="맑은 고딕" panose="020B0503020000020004" pitchFamily="34" charset="-127"/>
                <a:ea typeface="+mn-ea"/>
                <a:cs typeface="Times New Roman" panose="02020603050405020304" pitchFamily="18" charset="0"/>
              </a:rPr>
              <a:t>의 크기도 커 집니다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세번째는 위치기반</a:t>
            </a:r>
            <a:r>
              <a:rPr lang="en-US" altLang="ko-KR" sz="1200" kern="100" dirty="0">
                <a:effectLst/>
                <a:latin typeface="맑은 고딕" panose="020B0503020000020004" pitchFamily="34" charset="-127"/>
                <a:ea typeface="+mn-ea"/>
                <a:cs typeface="Times New Roman" panose="02020603050405020304" pitchFamily="18" charset="0"/>
              </a:rPr>
              <a:t> force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유형은</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가 어떤 구역에 들어가면</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에 작용하는 힘입니다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마지막으로 여러 유형의</a:t>
            </a:r>
            <a:r>
              <a:rPr lang="en-US" altLang="ko-KR" sz="1200" kern="100" dirty="0">
                <a:effectLst/>
                <a:latin typeface="맑은 고딕" panose="020B0503020000020004" pitchFamily="34" charset="-127"/>
                <a:ea typeface="+mn-ea"/>
                <a:cs typeface="Times New Roman" panose="02020603050405020304" pitchFamily="18" charset="0"/>
              </a:rPr>
              <a:t> force</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합한</a:t>
            </a:r>
            <a:r>
              <a:rPr lang="en-US" altLang="ko-KR" sz="1200" kern="100" dirty="0">
                <a:effectLst/>
                <a:latin typeface="맑은 고딕" panose="020B0503020000020004" pitchFamily="34" charset="-127"/>
                <a:ea typeface="+mn-ea"/>
                <a:cs typeface="Times New Roman" panose="02020603050405020304" pitchFamily="18" charset="0"/>
              </a:rPr>
              <a:t> composite force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모든</a:t>
            </a:r>
            <a:r>
              <a:rPr lang="en-US" altLang="ko-KR" sz="1200" kern="100" dirty="0">
                <a:effectLst/>
                <a:latin typeface="맑은 고딕" panose="020B0503020000020004" pitchFamily="34" charset="-127"/>
                <a:ea typeface="+mn-ea"/>
                <a:cs typeface="Times New Roman" panose="02020603050405020304" pitchFamily="18" charset="0"/>
              </a:rPr>
              <a:t>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x, y, z </a:t>
            </a:r>
            <a:r>
              <a:rPr lang="ko-KR" altLang="ko-KR" sz="1200" kern="100" dirty="0">
                <a:effectLst/>
                <a:latin typeface="맑은 고딕" panose="020B0503020000020004" pitchFamily="34" charset="-127"/>
                <a:ea typeface="+mn-ea"/>
                <a:cs typeface="Times New Roman" panose="02020603050405020304" pitchFamily="18" charset="0"/>
              </a:rPr>
              <a:t>방향이 구분된 </a:t>
            </a:r>
            <a:r>
              <a:rPr lang="ko-KR" altLang="ko-KR" sz="1200" kern="100" dirty="0" err="1">
                <a:effectLst/>
                <a:latin typeface="맑은 고딕" panose="020B0503020000020004" pitchFamily="34" charset="-127"/>
                <a:ea typeface="+mn-ea"/>
                <a:cs typeface="Times New Roman" panose="02020603050405020304" pitchFamily="18" charset="0"/>
              </a:rPr>
              <a:t>벡터값입니다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예에서는</a:t>
            </a:r>
            <a:r>
              <a:rPr lang="en-US" altLang="ko-KR" sz="1200" kern="100" dirty="0">
                <a:effectLst/>
                <a:latin typeface="맑은 고딕" panose="020B0503020000020004" pitchFamily="34" charset="-127"/>
                <a:ea typeface="+mn-ea"/>
                <a:cs typeface="Times New Roman" panose="02020603050405020304" pitchFamily="18" charset="0"/>
              </a:rPr>
              <a:t> F1, F2</a:t>
            </a:r>
            <a:r>
              <a:rPr lang="ko-KR" altLang="ko-KR" sz="1200" kern="100" dirty="0">
                <a:effectLst/>
                <a:latin typeface="맑은 고딕" panose="020B0503020000020004" pitchFamily="34" charset="-127"/>
                <a:ea typeface="+mn-ea"/>
                <a:cs typeface="Times New Roman" panose="02020603050405020304" pitchFamily="18" charset="0"/>
              </a:rPr>
              <a:t>와 중력</a:t>
            </a:r>
            <a:r>
              <a:rPr lang="en-US" altLang="ko-KR" sz="1200" kern="100" dirty="0">
                <a:effectLst/>
                <a:latin typeface="맑은 고딕" panose="020B0503020000020004" pitchFamily="34" charset="-127"/>
                <a:ea typeface="+mn-ea"/>
                <a:cs typeface="Times New Roman" panose="02020603050405020304" pitchFamily="18" charset="0"/>
              </a:rPr>
              <a:t> G</a:t>
            </a:r>
            <a:r>
              <a:rPr lang="ko-KR" altLang="ko-KR" sz="1200" kern="100" dirty="0">
                <a:effectLst/>
                <a:latin typeface="맑은 고딕" panose="020B0503020000020004" pitchFamily="34" charset="-127"/>
                <a:ea typeface="+mn-ea"/>
                <a:cs typeface="Times New Roman" panose="02020603050405020304" pitchFamily="18" charset="0"/>
              </a:rPr>
              <a:t>의 합으로</a:t>
            </a:r>
            <a:r>
              <a:rPr lang="en-US" altLang="ko-KR" sz="1200" kern="100" dirty="0">
                <a:effectLst/>
                <a:latin typeface="맑은 고딕" panose="020B0503020000020004" pitchFamily="34" charset="-127"/>
                <a:ea typeface="+mn-ea"/>
                <a:cs typeface="Times New Roman" panose="02020603050405020304" pitchFamily="18" charset="0"/>
              </a:rPr>
              <a:t> composite force</a:t>
            </a:r>
            <a:r>
              <a:rPr lang="ko-KR" altLang="ko-KR" sz="1200" kern="100" dirty="0">
                <a:effectLst/>
                <a:latin typeface="맑은 고딕" panose="020B0503020000020004" pitchFamily="34" charset="-127"/>
                <a:ea typeface="+mn-ea"/>
                <a:cs typeface="Times New Roman" panose="02020603050405020304" pitchFamily="18" charset="0"/>
              </a:rPr>
              <a:t>가 계산되었습니다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Let's take an example of a Force function. The Force function is basically the sum of all the forces applied to the object at that time. The simplest form of force function is constant force. This type always applies a constant force, regardless of time or location. For example, it would be like gravity.</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second type is drag force. The drag force acts on the object in the opposite direction that the object is moving, which generally increases the magnitude of the drag force in proportion to the speed of the object.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third is location based force. This type is the force that acts on an object when it enters a zone.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Finally, composite force is the sum of several types of forces. All forces are vector values ​​separated by x, y, and z directions. In this example, the composite force was calculated as the sum of F1, F2, and gravity G.</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429265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한가지 간단한 예로</a:t>
            </a:r>
            <a:r>
              <a:rPr lang="en-US" altLang="ko-KR" sz="1200" kern="100" dirty="0">
                <a:effectLst/>
                <a:latin typeface="맑은 고딕" panose="020B0503020000020004" pitchFamily="34" charset="-127"/>
                <a:ea typeface="+mn-ea"/>
                <a:cs typeface="Times New Roman" panose="02020603050405020304" pitchFamily="18" charset="0"/>
              </a:rPr>
              <a:t> 1</a:t>
            </a:r>
            <a:r>
              <a:rPr lang="ko-KR" altLang="ko-KR" sz="1200" kern="100" dirty="0">
                <a:effectLst/>
                <a:latin typeface="맑은 고딕" panose="020B0503020000020004" pitchFamily="34" charset="-127"/>
                <a:ea typeface="+mn-ea"/>
                <a:cs typeface="Times New Roman" panose="02020603050405020304" pitchFamily="18" charset="0"/>
              </a:rPr>
              <a:t>차원의</a:t>
            </a:r>
            <a:r>
              <a:rPr lang="en-US" altLang="ko-KR" sz="1200" kern="100" dirty="0">
                <a:effectLst/>
                <a:latin typeface="맑은 고딕" panose="020B0503020000020004" pitchFamily="34" charset="-127"/>
                <a:ea typeface="+mn-ea"/>
                <a:cs typeface="Times New Roman" panose="02020603050405020304" pitchFamily="18" charset="0"/>
              </a:rPr>
              <a:t> particle </a:t>
            </a:r>
            <a:r>
              <a:rPr lang="ko-KR" altLang="ko-KR" sz="1200" kern="100" dirty="0">
                <a:effectLst/>
                <a:latin typeface="맑은 고딕" panose="020B0503020000020004" pitchFamily="34" charset="-127"/>
                <a:ea typeface="+mn-ea"/>
                <a:cs typeface="Times New Roman" panose="02020603050405020304" pitchFamily="18" charset="0"/>
              </a:rPr>
              <a:t>운동을 살펴보겠습니다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초기</a:t>
            </a:r>
            <a:r>
              <a:rPr lang="en-US" altLang="ko-KR" sz="1200" kern="100" dirty="0">
                <a:effectLst/>
                <a:latin typeface="맑은 고딕" panose="020B0503020000020004" pitchFamily="34" charset="-127"/>
                <a:ea typeface="+mn-ea"/>
                <a:cs typeface="Times New Roman" panose="02020603050405020304" pitchFamily="18" charset="0"/>
              </a:rPr>
              <a:t> t = 0</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force F = 4</a:t>
            </a:r>
            <a:r>
              <a:rPr lang="ko-KR" altLang="ko-KR" sz="1200" kern="100" dirty="0">
                <a:effectLst/>
                <a:latin typeface="맑은 고딕" panose="020B0503020000020004" pitchFamily="34" charset="-127"/>
                <a:ea typeface="+mn-ea"/>
                <a:cs typeface="Times New Roman" panose="02020603050405020304" pitchFamily="18" charset="0"/>
              </a:rPr>
              <a:t>가 질량</a:t>
            </a:r>
            <a:r>
              <a:rPr lang="en-US" altLang="ko-KR" sz="1200" kern="100" dirty="0">
                <a:effectLst/>
                <a:latin typeface="맑은 고딕" panose="020B0503020000020004" pitchFamily="34" charset="-127"/>
                <a:ea typeface="+mn-ea"/>
                <a:cs typeface="Times New Roman" panose="02020603050405020304" pitchFamily="18" charset="0"/>
              </a:rPr>
              <a:t> m = 2</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particle</a:t>
            </a:r>
            <a:r>
              <a:rPr lang="ko-KR" altLang="ko-KR" sz="1200" kern="100" dirty="0">
                <a:effectLst/>
                <a:latin typeface="맑은 고딕" panose="020B0503020000020004" pitchFamily="34" charset="-127"/>
                <a:ea typeface="+mn-ea"/>
                <a:cs typeface="Times New Roman" panose="02020603050405020304" pitchFamily="18" charset="0"/>
              </a:rPr>
              <a:t>에 작용하였습니다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Particle</a:t>
            </a:r>
            <a:r>
              <a:rPr lang="ko-KR" altLang="ko-KR" sz="1200" kern="100" dirty="0">
                <a:effectLst/>
                <a:latin typeface="맑은 고딕" panose="020B0503020000020004" pitchFamily="34" charset="-127"/>
                <a:ea typeface="+mn-ea"/>
                <a:cs typeface="Times New Roman" panose="02020603050405020304" pitchFamily="18" charset="0"/>
              </a:rPr>
              <a:t>은 초기 속도</a:t>
            </a:r>
            <a:r>
              <a:rPr lang="en-US" altLang="ko-KR" sz="1200" kern="100" dirty="0">
                <a:effectLst/>
                <a:latin typeface="맑은 고딕" panose="020B0503020000020004" pitchFamily="34" charset="-127"/>
                <a:ea typeface="+mn-ea"/>
                <a:cs typeface="Times New Roman" panose="02020603050405020304" pitchFamily="18" charset="0"/>
              </a:rPr>
              <a:t> v = 0</a:t>
            </a:r>
            <a:r>
              <a:rPr lang="ko-KR" altLang="ko-KR" sz="1200" kern="100" dirty="0">
                <a:effectLst/>
                <a:latin typeface="맑은 고딕" panose="020B0503020000020004" pitchFamily="34" charset="-127"/>
                <a:ea typeface="+mn-ea"/>
                <a:cs typeface="Times New Roman" panose="02020603050405020304" pitchFamily="18" charset="0"/>
              </a:rPr>
              <a:t>을 가지며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초기 위치</a:t>
            </a:r>
            <a:r>
              <a:rPr lang="en-US" altLang="ko-KR" sz="1200" kern="100" dirty="0">
                <a:effectLst/>
                <a:latin typeface="맑은 고딕" panose="020B0503020000020004" pitchFamily="34" charset="-127"/>
                <a:ea typeface="+mn-ea"/>
                <a:cs typeface="Times New Roman" panose="02020603050405020304" pitchFamily="18" charset="0"/>
              </a:rPr>
              <a:t> p = 3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초기에 힘이 가해진 이후 어떤 힘도</a:t>
            </a:r>
            <a:r>
              <a:rPr lang="en-US" altLang="ko-KR" sz="1200" kern="100" dirty="0">
                <a:effectLst/>
                <a:latin typeface="맑은 고딕" panose="020B0503020000020004" pitchFamily="34" charset="-127"/>
                <a:ea typeface="+mn-ea"/>
                <a:cs typeface="Times New Roman" panose="02020603050405020304" pitchFamily="18" charset="0"/>
              </a:rPr>
              <a:t> particle</a:t>
            </a:r>
            <a:r>
              <a:rPr lang="ko-KR" altLang="ko-KR" sz="1200" kern="100" dirty="0">
                <a:effectLst/>
                <a:latin typeface="맑은 고딕" panose="020B0503020000020004" pitchFamily="34" charset="-127"/>
                <a:ea typeface="+mn-ea"/>
                <a:cs typeface="Times New Roman" panose="02020603050405020304" pitchFamily="18" charset="0"/>
              </a:rPr>
              <a:t>에 더 가해지지 않습니다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문제는</a:t>
            </a:r>
            <a:r>
              <a:rPr lang="en-US" altLang="ko-KR" sz="1200" kern="100" dirty="0">
                <a:effectLst/>
                <a:latin typeface="맑은 고딕" panose="020B0503020000020004" pitchFamily="34" charset="-127"/>
                <a:ea typeface="+mn-ea"/>
                <a:cs typeface="Times New Roman" panose="02020603050405020304" pitchFamily="18" charset="0"/>
              </a:rPr>
              <a:t> t = 3 </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particle</a:t>
            </a:r>
            <a:r>
              <a:rPr lang="ko-KR" altLang="ko-KR" sz="1200" kern="100" dirty="0">
                <a:effectLst/>
                <a:latin typeface="맑은 고딕" panose="020B0503020000020004" pitchFamily="34" charset="-127"/>
                <a:ea typeface="+mn-ea"/>
                <a:cs typeface="Times New Roman" panose="02020603050405020304" pitchFamily="18" charset="0"/>
              </a:rPr>
              <a:t>의 위치는 어디인가 하는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아래 시뮬레이션 계산에서</a:t>
            </a:r>
            <a:r>
              <a:rPr lang="en-US" altLang="ko-KR" sz="1200" kern="100" dirty="0">
                <a:effectLst/>
                <a:latin typeface="맑은 고딕" panose="020B0503020000020004" pitchFamily="34" charset="-127"/>
                <a:ea typeface="+mn-ea"/>
                <a:cs typeface="Times New Roman" panose="02020603050405020304" pitchFamily="18" charset="0"/>
              </a:rPr>
              <a:t> time step </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 1 </a:t>
            </a:r>
            <a:r>
              <a:rPr lang="ko-KR" altLang="ko-KR" sz="1200" kern="100" dirty="0">
                <a:effectLst/>
                <a:latin typeface="맑은 고딕" panose="020B0503020000020004" pitchFamily="34" charset="-127"/>
                <a:ea typeface="+mn-ea"/>
                <a:cs typeface="Times New Roman" panose="02020603050405020304" pitchFamily="18" charset="0"/>
              </a:rPr>
              <a:t>이라 가정하겠습니다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t = 0</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p = 3, v = 0 </a:t>
            </a:r>
            <a:r>
              <a:rPr lang="ko-KR" altLang="ko-KR" sz="1200" kern="100" dirty="0">
                <a:effectLst/>
                <a:latin typeface="맑은 고딕" panose="020B0503020000020004" pitchFamily="34" charset="-127"/>
                <a:ea typeface="+mn-ea"/>
                <a:cs typeface="Times New Roman" panose="02020603050405020304" pitchFamily="18" charset="0"/>
              </a:rPr>
              <a:t>이 주어졌고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가속도</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F/m </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계산하여</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 시간이</a:t>
            </a:r>
            <a:r>
              <a:rPr lang="en-US" altLang="ko-KR" sz="1200" kern="100" dirty="0">
                <a:effectLst/>
                <a:latin typeface="맑은 고딕" panose="020B0503020000020004" pitchFamily="34" charset="-127"/>
                <a:ea typeface="+mn-ea"/>
                <a:cs typeface="Times New Roman" panose="02020603050405020304" pitchFamily="18" charset="0"/>
              </a:rPr>
              <a:t> t = 1</a:t>
            </a:r>
            <a:r>
              <a:rPr lang="ko-KR" altLang="ko-KR" sz="1200" kern="100" dirty="0" err="1">
                <a:effectLst/>
                <a:latin typeface="맑은 고딕" panose="020B0503020000020004" pitchFamily="34" charset="-127"/>
                <a:ea typeface="+mn-ea"/>
                <a:cs typeface="Times New Roman" panose="02020603050405020304" pitchFamily="18" charset="0"/>
              </a:rPr>
              <a:t>일때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위치의 </a:t>
            </a:r>
            <a:r>
              <a:rPr lang="ko-KR" altLang="ko-KR" sz="1200" kern="100" dirty="0" err="1">
                <a:effectLst/>
                <a:latin typeface="맑은 고딕" panose="020B0503020000020004" pitchFamily="34" charset="-127"/>
                <a:ea typeface="+mn-ea"/>
                <a:cs typeface="Times New Roman" panose="02020603050405020304" pitchFamily="18" charset="0"/>
              </a:rPr>
              <a:t>변화량</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dp</a:t>
            </a:r>
            <a:r>
              <a:rPr lang="en-US" altLang="ko-KR" sz="1200" kern="100" dirty="0">
                <a:effectLst/>
                <a:latin typeface="맑은 고딕" panose="020B0503020000020004" pitchFamily="34" charset="-127"/>
                <a:ea typeface="+mn-ea"/>
                <a:cs typeface="Times New Roman" panose="02020603050405020304" pitchFamily="18" charset="0"/>
              </a:rPr>
              <a:t> = v </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 0 * 1 = 0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따라서 위치</a:t>
            </a:r>
            <a:r>
              <a:rPr lang="en-US" altLang="ko-KR" sz="1200" kern="100" dirty="0">
                <a:effectLst/>
                <a:latin typeface="맑은 고딕" panose="020B0503020000020004" pitchFamily="34" charset="-127"/>
                <a:ea typeface="+mn-ea"/>
                <a:cs typeface="Times New Roman" panose="02020603050405020304" pitchFamily="18" charset="0"/>
              </a:rPr>
              <a:t> p</a:t>
            </a:r>
            <a:r>
              <a:rPr lang="ko-KR" altLang="ko-KR" sz="1200" kern="100" dirty="0">
                <a:effectLst/>
                <a:latin typeface="맑은 고딕" panose="020B0503020000020004" pitchFamily="34" charset="-127"/>
                <a:ea typeface="+mn-ea"/>
                <a:cs typeface="Times New Roman" panose="02020603050405020304" pitchFamily="18" charset="0"/>
              </a:rPr>
              <a:t>는 변함없이</a:t>
            </a:r>
            <a:r>
              <a:rPr lang="en-US" altLang="ko-KR" sz="1200" kern="100" dirty="0">
                <a:effectLst/>
                <a:latin typeface="맑은 고딕" panose="020B0503020000020004" pitchFamily="34" charset="-127"/>
                <a:ea typeface="+mn-ea"/>
                <a:cs typeface="Times New Roman" panose="02020603050405020304" pitchFamily="18" charset="0"/>
              </a:rPr>
              <a:t> 3</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속도의 </a:t>
            </a:r>
            <a:r>
              <a:rPr lang="ko-KR" altLang="ko-KR" sz="1200" kern="100" dirty="0" err="1">
                <a:effectLst/>
                <a:latin typeface="맑은 고딕" panose="020B0503020000020004" pitchFamily="34" charset="-127"/>
                <a:ea typeface="+mn-ea"/>
                <a:cs typeface="Times New Roman" panose="02020603050405020304" pitchFamily="18" charset="0"/>
              </a:rPr>
              <a:t>변화량</a:t>
            </a:r>
            <a:r>
              <a:rPr lang="en-US" altLang="ko-KR" sz="1200" kern="100" dirty="0">
                <a:effectLst/>
                <a:latin typeface="맑은 고딕" panose="020B0503020000020004" pitchFamily="34" charset="-127"/>
                <a:ea typeface="+mn-ea"/>
                <a:cs typeface="Times New Roman" panose="02020603050405020304" pitchFamily="18" charset="0"/>
              </a:rPr>
              <a:t> dv = a </a:t>
            </a:r>
            <a:r>
              <a:rPr lang="en-US" altLang="ko-KR" sz="1200" kern="100" dirty="0" err="1">
                <a:effectLst/>
                <a:latin typeface="맑은 고딕" panose="020B0503020000020004" pitchFamily="34" charset="-127"/>
                <a:ea typeface="+mn-ea"/>
                <a:cs typeface="Times New Roman" panose="02020603050405020304" pitchFamily="18" charset="0"/>
              </a:rPr>
              <a:t>dt</a:t>
            </a:r>
            <a:r>
              <a:rPr lang="ko-KR" altLang="ko-KR" sz="1200" kern="100" dirty="0">
                <a:effectLst/>
                <a:latin typeface="맑은 고딕" panose="020B0503020000020004" pitchFamily="34" charset="-127"/>
                <a:ea typeface="+mn-ea"/>
                <a:cs typeface="Times New Roman" panose="02020603050405020304" pitchFamily="18" charset="0"/>
              </a:rPr>
              <a:t>로 계산하여</a:t>
            </a:r>
            <a:r>
              <a:rPr lang="en-US" altLang="ko-KR" sz="1200" kern="100" dirty="0">
                <a:effectLst/>
                <a:latin typeface="맑은 고딕" panose="020B0503020000020004" pitchFamily="34" charset="-127"/>
                <a:ea typeface="+mn-ea"/>
                <a:cs typeface="Times New Roman" panose="02020603050405020304" pitchFamily="18" charset="0"/>
              </a:rPr>
              <a:t> 2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속도</a:t>
            </a:r>
            <a:r>
              <a:rPr lang="en-US" altLang="ko-KR" sz="1200" kern="100" dirty="0">
                <a:effectLst/>
                <a:latin typeface="맑은 고딕" panose="020B0503020000020004" pitchFamily="34" charset="-127"/>
                <a:ea typeface="+mn-ea"/>
                <a:cs typeface="Times New Roman" panose="02020603050405020304" pitchFamily="18" charset="0"/>
              </a:rPr>
              <a:t> v</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v + dv </a:t>
            </a:r>
            <a:r>
              <a:rPr lang="ko-KR" altLang="ko-KR" sz="1200" kern="100" dirty="0">
                <a:effectLst/>
                <a:latin typeface="맑은 고딕" panose="020B0503020000020004" pitchFamily="34" charset="-127"/>
                <a:ea typeface="+mn-ea"/>
                <a:cs typeface="Times New Roman" panose="02020603050405020304" pitchFamily="18" charset="0"/>
              </a:rPr>
              <a:t>로</a:t>
            </a:r>
            <a:r>
              <a:rPr lang="en-US" altLang="ko-KR" sz="1200" kern="100" dirty="0">
                <a:effectLst/>
                <a:latin typeface="맑은 고딕" panose="020B0503020000020004" pitchFamily="34" charset="-127"/>
                <a:ea typeface="+mn-ea"/>
                <a:cs typeface="Times New Roman" panose="02020603050405020304" pitchFamily="18" charset="0"/>
              </a:rPr>
              <a:t> update</a:t>
            </a:r>
            <a:r>
              <a:rPr lang="ko-KR" altLang="ko-KR" sz="1200" kern="100" dirty="0">
                <a:effectLst/>
                <a:latin typeface="맑은 고딕" panose="020B0503020000020004" pitchFamily="34" charset="-127"/>
                <a:ea typeface="+mn-ea"/>
                <a:cs typeface="Times New Roman" panose="02020603050405020304" pitchFamily="18" charset="0"/>
              </a:rPr>
              <a:t>하는데 이제</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가 되었습니다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초기</a:t>
            </a:r>
            <a:r>
              <a:rPr lang="ko-KR" altLang="en-US"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외에 다른 힘이 주어지지 않으므로</a:t>
            </a:r>
            <a:r>
              <a:rPr lang="en-US" altLang="ko-KR" sz="1200" kern="100" dirty="0">
                <a:effectLst/>
                <a:latin typeface="맑은 고딕" panose="020B0503020000020004" pitchFamily="34" charset="-127"/>
                <a:ea typeface="+mn-ea"/>
                <a:cs typeface="Times New Roman" panose="02020603050405020304" pitchFamily="18" charset="0"/>
              </a:rPr>
              <a:t> a = 0 / m = 0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마찬가지로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계속 하면 </a:t>
            </a:r>
            <a:r>
              <a:rPr lang="en-US" altLang="ko-KR" sz="1200" kern="100" dirty="0">
                <a:effectLst/>
                <a:latin typeface="맑은 고딕" panose="020B0503020000020004" pitchFamily="34" charset="-127"/>
                <a:ea typeface="+mn-ea"/>
                <a:cs typeface="Times New Roman" panose="02020603050405020304" pitchFamily="18" charset="0"/>
              </a:rPr>
              <a:t>t = 3 </a:t>
            </a:r>
            <a:r>
              <a:rPr lang="ko-KR" altLang="ko-KR" sz="1200" kern="100" dirty="0" err="1">
                <a:effectLst/>
                <a:latin typeface="맑은 고딕" panose="020B0503020000020004" pitchFamily="34" charset="-127"/>
                <a:ea typeface="+mn-ea"/>
                <a:cs typeface="Times New Roman" panose="02020603050405020304" pitchFamily="18" charset="0"/>
              </a:rPr>
              <a:t>일때</a:t>
            </a:r>
            <a:r>
              <a:rPr lang="en-US" altLang="ko-KR" sz="1200" kern="100" dirty="0">
                <a:effectLst/>
                <a:latin typeface="맑은 고딕" panose="020B0503020000020004" pitchFamily="34" charset="-127"/>
                <a:ea typeface="+mn-ea"/>
                <a:cs typeface="Times New Roman" panose="02020603050405020304" pitchFamily="18" charset="0"/>
              </a:rPr>
              <a:t> particle</a:t>
            </a:r>
            <a:r>
              <a:rPr lang="ko-KR" altLang="ko-KR" sz="1200" kern="100" dirty="0">
                <a:effectLst/>
                <a:latin typeface="맑은 고딕" panose="020B0503020000020004" pitchFamily="34" charset="-127"/>
                <a:ea typeface="+mn-ea"/>
                <a:cs typeface="Times New Roman" panose="02020603050405020304" pitchFamily="18" charset="0"/>
              </a:rPr>
              <a:t>의 위치는</a:t>
            </a:r>
            <a:r>
              <a:rPr lang="en-US" altLang="ko-KR" sz="1200" kern="100" dirty="0">
                <a:effectLst/>
                <a:latin typeface="맑은 고딕" panose="020B0503020000020004" pitchFamily="34" charset="-127"/>
                <a:ea typeface="+mn-ea"/>
                <a:cs typeface="Times New Roman" panose="02020603050405020304" pitchFamily="18" charset="0"/>
              </a:rPr>
              <a:t> 7</a:t>
            </a:r>
            <a:r>
              <a:rPr lang="ko-KR" altLang="ko-KR" sz="1200" kern="100" dirty="0">
                <a:effectLst/>
                <a:latin typeface="맑은 고딕" panose="020B0503020000020004" pitchFamily="34" charset="-127"/>
                <a:ea typeface="+mn-ea"/>
                <a:cs typeface="Times New Roman" panose="02020603050405020304" pitchFamily="18" charset="0"/>
              </a:rPr>
              <a:t>로 계산됩니다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Let's look at one-dimensional particle motion as a simple example. At initial t = 0, force F = 4 acted on particles with mass m = 2.</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Particles have an initial velocity v = 0 and an initial position p = 3.</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 force is applied to the particles after the initial force is applied.</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problem is that at t = 3, where is the position of the particle?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the simulation calculation below, we assume that the time step </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 1.</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First, p = 3 and v = 0 are given at t = 0, and the acceleration a is 2, calculated as F / m.</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Now, when the time is t = 1, the position change </a:t>
            </a:r>
            <a:r>
              <a:rPr lang="en-US" altLang="ko-KR" sz="1200" kern="100" dirty="0" err="1">
                <a:effectLst/>
                <a:latin typeface="맑은 고딕" panose="020B0503020000020004" pitchFamily="34" charset="-127"/>
                <a:ea typeface="+mn-ea"/>
                <a:cs typeface="Times New Roman" panose="02020603050405020304" pitchFamily="18" charset="0"/>
              </a:rPr>
              <a:t>dp</a:t>
            </a:r>
            <a:r>
              <a:rPr lang="en-US" altLang="ko-KR" sz="1200" kern="100" dirty="0">
                <a:effectLst/>
                <a:latin typeface="맑은 고딕" panose="020B0503020000020004" pitchFamily="34" charset="-127"/>
                <a:ea typeface="+mn-ea"/>
                <a:cs typeface="Times New Roman" panose="02020603050405020304" pitchFamily="18" charset="0"/>
              </a:rPr>
              <a:t> = v </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 0 * 1 = 0. Therefore, the position p is unchanged at 3. The rate of change of speed is 2, calculated as dv = a </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The speed v is updated to v + dv and is now 2. A = 0 / m = 0 because no other force is given.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Likewise, at t = 3, the position of the particle is calculated as 7.</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1617681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이번에는 </a:t>
            </a:r>
            <a:r>
              <a:rPr kumimoji="1" lang="en" altLang="ko-KR" dirty="0"/>
              <a:t>x</a:t>
            </a:r>
            <a:r>
              <a:rPr kumimoji="1" lang="ko-KR" altLang="en-US" dirty="0"/>
              <a:t>와 </a:t>
            </a:r>
            <a:r>
              <a:rPr kumimoji="1" lang="en" altLang="ko-KR" dirty="0"/>
              <a:t>y component</a:t>
            </a:r>
            <a:r>
              <a:rPr kumimoji="1" lang="ko-KR" altLang="en-US" dirty="0" err="1"/>
              <a:t>를</a:t>
            </a:r>
            <a:r>
              <a:rPr kumimoji="1" lang="ko-KR" altLang="en-US" dirty="0"/>
              <a:t> 분리하여 계산하는 </a:t>
            </a:r>
            <a:r>
              <a:rPr kumimoji="1" lang="en-US" altLang="ko-KR" dirty="0"/>
              <a:t>2</a:t>
            </a:r>
            <a:r>
              <a:rPr kumimoji="1" lang="en" altLang="ko-KR" dirty="0"/>
              <a:t>D particle</a:t>
            </a:r>
            <a:r>
              <a:rPr kumimoji="1" lang="ko-KR" altLang="en-US" dirty="0"/>
              <a:t>의 경우 입니다</a:t>
            </a:r>
            <a:r>
              <a:rPr kumimoji="1" lang="en-US" altLang="ko-KR" dirty="0"/>
              <a:t>. </a:t>
            </a:r>
            <a:r>
              <a:rPr kumimoji="1" lang="ko-KR" altLang="en-US" dirty="0"/>
              <a:t>다른 것은 거의 앞의 예제와 유사하나</a:t>
            </a:r>
            <a:r>
              <a:rPr kumimoji="1" lang="en-US" altLang="ko-KR" dirty="0"/>
              <a:t>, </a:t>
            </a:r>
            <a:r>
              <a:rPr kumimoji="1" lang="ko-KR" altLang="en-US" dirty="0"/>
              <a:t>중력이 계속 작용한다는 것이 다른 점입니다</a:t>
            </a:r>
            <a:r>
              <a:rPr kumimoji="1" lang="en-US" altLang="ko-KR" dirty="0"/>
              <a:t>. </a:t>
            </a:r>
          </a:p>
          <a:p>
            <a:endParaRPr kumimoji="1" lang="en-US" altLang="ko-KR" dirty="0"/>
          </a:p>
          <a:p>
            <a:r>
              <a:rPr kumimoji="1" lang="en" altLang="ko-KR" dirty="0"/>
              <a:t>This time is a 2D particle that computes the x and y components separately. The other is similar to the previous example, except that gravity continues to work.</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351319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지금부터는 좀 더 구체적인 예로</a:t>
            </a:r>
            <a:r>
              <a:rPr lang="en-US" altLang="ko-KR" sz="1200" kern="100" dirty="0">
                <a:effectLst/>
                <a:latin typeface="맑은 고딕" panose="020B0503020000020004" pitchFamily="34" charset="-127"/>
                <a:ea typeface="+mn-ea"/>
                <a:cs typeface="Times New Roman" panose="02020603050405020304" pitchFamily="18" charset="0"/>
              </a:rPr>
              <a:t> mass-spring system</a:t>
            </a:r>
            <a:r>
              <a:rPr lang="ko-KR" altLang="ko-KR" sz="1200" kern="100" dirty="0">
                <a:effectLst/>
                <a:latin typeface="맑은 고딕" panose="020B0503020000020004" pitchFamily="34" charset="-127"/>
                <a:ea typeface="+mn-ea"/>
                <a:cs typeface="Times New Roman" panose="02020603050405020304" pitchFamily="18" charset="0"/>
              </a:rPr>
              <a:t>에 관해 알아보겠습니다</a:t>
            </a:r>
            <a:r>
              <a:rPr lang="en-US" altLang="ko-KR" sz="1200" kern="100" dirty="0">
                <a:effectLst/>
                <a:latin typeface="맑은 고딕" panose="020B0503020000020004" pitchFamily="34" charset="-127"/>
                <a:ea typeface="+mn-ea"/>
                <a:cs typeface="Times New Roman" panose="02020603050405020304" pitchFamily="18" charset="0"/>
              </a:rPr>
              <a:t>. Mass-spring system</a:t>
            </a:r>
            <a:r>
              <a:rPr lang="ko-KR" altLang="ko-KR" sz="1200" kern="100" dirty="0">
                <a:effectLst/>
                <a:latin typeface="맑은 고딕" panose="020B0503020000020004" pitchFamily="34" charset="-127"/>
                <a:ea typeface="+mn-ea"/>
                <a:cs typeface="Times New Roman" panose="02020603050405020304" pitchFamily="18" charset="0"/>
              </a:rPr>
              <a:t>에서 두</a:t>
            </a:r>
            <a:r>
              <a:rPr lang="en-US" altLang="ko-KR" sz="1200" kern="100" dirty="0">
                <a:effectLst/>
                <a:latin typeface="맑은 고딕" panose="020B0503020000020004" pitchFamily="34" charset="-127"/>
                <a:ea typeface="+mn-ea"/>
                <a:cs typeface="Times New Roman" panose="02020603050405020304" pitchFamily="18" charset="0"/>
              </a:rPr>
              <a:t> particle </a:t>
            </a:r>
            <a:r>
              <a:rPr lang="ko-KR" altLang="ko-KR" sz="1200" kern="100" dirty="0">
                <a:effectLst/>
                <a:latin typeface="맑은 고딕" panose="020B0503020000020004" pitchFamily="34" charset="-127"/>
                <a:ea typeface="+mn-ea"/>
                <a:cs typeface="Times New Roman" panose="02020603050405020304" pitchFamily="18" charset="0"/>
              </a:rPr>
              <a:t>사이는</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연결되어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mass-spring system</a:t>
            </a:r>
            <a:r>
              <a:rPr lang="ko-KR" altLang="ko-KR" sz="1200" kern="100" dirty="0">
                <a:effectLst/>
                <a:latin typeface="맑은 고딕" panose="020B0503020000020004" pitchFamily="34" charset="-127"/>
                <a:ea typeface="+mn-ea"/>
                <a:cs typeface="Times New Roman" panose="02020603050405020304" pitchFamily="18" charset="0"/>
              </a:rPr>
              <a:t>은 줄</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머리카락</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옷 등의 애니메이션을 시뮬레이션 하는데 많이 사용되고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Now, let's look at the mass-spring system as a more specific example. In the mass-spring system, the two particles are connected by a spring.</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This mass-spring system is often used to simulate animation of lines, hair, clothes, and so on.</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89682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Cloth</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particle </a:t>
            </a:r>
            <a:r>
              <a:rPr lang="ko-KR" altLang="ko-KR" sz="1200" kern="100" dirty="0">
                <a:effectLst/>
                <a:latin typeface="맑은 고딕" panose="020B0503020000020004" pitchFamily="34" charset="-127"/>
                <a:ea typeface="+mn-ea"/>
                <a:cs typeface="Times New Roman" panose="02020603050405020304" pitchFamily="18" charset="0"/>
              </a:rPr>
              <a:t>즉</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들은 다양한</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들로 서로 연결되어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structural spring</a:t>
            </a:r>
            <a:r>
              <a:rPr lang="ko-KR" altLang="ko-KR" sz="1200" kern="100" dirty="0">
                <a:effectLst/>
                <a:latin typeface="맑은 고딕" panose="020B0503020000020004" pitchFamily="34" charset="-127"/>
                <a:ea typeface="+mn-ea"/>
                <a:cs typeface="Times New Roman" panose="02020603050405020304" pitchFamily="18" charset="0"/>
              </a:rPr>
              <a:t>은 상하좌우의</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err="1">
                <a:effectLst/>
                <a:latin typeface="맑은 고딕" panose="020B0503020000020004" pitchFamily="34" charset="-127"/>
                <a:ea typeface="+mn-ea"/>
                <a:cs typeface="Times New Roman" panose="02020603050405020304" pitchFamily="18" charset="0"/>
              </a:rPr>
              <a:t>들끼리</a:t>
            </a:r>
            <a:r>
              <a:rPr lang="ko-KR" altLang="ko-KR" sz="1200" kern="100" dirty="0">
                <a:effectLst/>
                <a:latin typeface="맑은 고딕" panose="020B0503020000020004" pitchFamily="34" charset="-127"/>
                <a:ea typeface="+mn-ea"/>
                <a:cs typeface="Times New Roman" panose="02020603050405020304" pitchFamily="18" charset="0"/>
              </a:rPr>
              <a:t> 서로 연결하여 늘임이나 압축을 반영하도록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Shear spring</a:t>
            </a:r>
            <a:r>
              <a:rPr lang="ko-KR" altLang="ko-KR" sz="1200" kern="100" dirty="0">
                <a:effectLst/>
                <a:latin typeface="맑은 고딕" panose="020B0503020000020004" pitchFamily="34" charset="-127"/>
                <a:ea typeface="+mn-ea"/>
                <a:cs typeface="Times New Roman" panose="02020603050405020304" pitchFamily="18" charset="0"/>
              </a:rPr>
              <a:t>은 대각선 방향의</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들을 연결하여 엇갈림을 반영하도록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Bend spring</a:t>
            </a:r>
            <a:r>
              <a:rPr lang="ko-KR" altLang="ko-KR" sz="1200" kern="100" dirty="0">
                <a:effectLst/>
                <a:latin typeface="맑은 고딕" panose="020B0503020000020004" pitchFamily="34" charset="-127"/>
                <a:ea typeface="+mn-ea"/>
                <a:cs typeface="Times New Roman" panose="02020603050405020304" pitchFamily="18" charset="0"/>
              </a:rPr>
              <a:t>은 상하 좌우로 하나씩 건너</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들을 연결합니다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은 접힘을 반영하도록 되어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a cloth, particles, or masses, are linked together by various springs.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First, the structural spring connects the masses of the upper, lower, left, and right sides to reflect the stretching or compression.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shear spring connects the diagonal masses to reflect the staggering.</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Bend spring connects the masses one by one to the top, bottom, left and right. This spring is designed to reflect the fold.</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1541791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Mass-spring model</a:t>
            </a:r>
            <a:r>
              <a:rPr lang="ko-KR" altLang="ko-KR" sz="1200" kern="100" dirty="0">
                <a:effectLst/>
                <a:latin typeface="맑은 고딕" panose="020B0503020000020004" pitchFamily="34" charset="-127"/>
                <a:ea typeface="+mn-ea"/>
                <a:cs typeface="Times New Roman" panose="02020603050405020304" pitchFamily="18" charset="0"/>
              </a:rPr>
              <a:t>에 작용하는 힘은 크게</a:t>
            </a:r>
            <a:r>
              <a:rPr lang="en-US" altLang="ko-KR" sz="1200" kern="100" dirty="0">
                <a:effectLst/>
                <a:latin typeface="맑은 고딕" panose="020B0503020000020004" pitchFamily="34" charset="-127"/>
                <a:ea typeface="+mn-ea"/>
                <a:cs typeface="Times New Roman" panose="02020603050405020304" pitchFamily="18" charset="0"/>
              </a:rPr>
              <a:t> internal</a:t>
            </a:r>
            <a:r>
              <a:rPr lang="ko-KR" altLang="ko-KR" sz="1200" kern="100" dirty="0">
                <a:effectLst/>
                <a:latin typeface="맑은 고딕" panose="020B0503020000020004" pitchFamily="34" charset="-127"/>
                <a:ea typeface="+mn-ea"/>
                <a:cs typeface="Times New Roman" panose="02020603050405020304" pitchFamily="18" charset="0"/>
              </a:rPr>
              <a:t>과</a:t>
            </a:r>
            <a:r>
              <a:rPr lang="en-US" altLang="ko-KR" sz="1200" kern="100" dirty="0">
                <a:effectLst/>
                <a:latin typeface="맑은 고딕" panose="020B0503020000020004" pitchFamily="34" charset="-127"/>
                <a:ea typeface="+mn-ea"/>
                <a:cs typeface="Times New Roman" panose="02020603050405020304" pitchFamily="18" charset="0"/>
              </a:rPr>
              <a:t> external force</a:t>
            </a:r>
            <a:r>
              <a:rPr lang="ko-KR" altLang="ko-KR" sz="1200" kern="100" dirty="0">
                <a:effectLst/>
                <a:latin typeface="맑은 고딕" panose="020B0503020000020004" pitchFamily="34" charset="-127"/>
                <a:ea typeface="+mn-ea"/>
                <a:cs typeface="Times New Roman" panose="02020603050405020304" pitchFamily="18" charset="0"/>
              </a:rPr>
              <a:t>로 구분할 수 있습니다</a:t>
            </a:r>
            <a:r>
              <a:rPr lang="en-US" altLang="ko-KR" sz="1200" kern="100" dirty="0">
                <a:effectLst/>
                <a:latin typeface="맑은 고딕" panose="020B0503020000020004" pitchFamily="34" charset="-127"/>
                <a:ea typeface="+mn-ea"/>
                <a:cs typeface="Times New Roman" panose="02020603050405020304" pitchFamily="18" charset="0"/>
              </a:rPr>
              <a:t>. Internal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cloth </a:t>
            </a:r>
            <a:r>
              <a:rPr lang="ko-KR" altLang="ko-KR" sz="1200" kern="100" dirty="0">
                <a:effectLst/>
                <a:latin typeface="맑은 고딕" panose="020B0503020000020004" pitchFamily="34" charset="-127"/>
                <a:ea typeface="+mn-ea"/>
                <a:cs typeface="Times New Roman" panose="02020603050405020304" pitchFamily="18" charset="0"/>
              </a:rPr>
              <a:t>내부에서</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연결하는</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이 만들어 내는 힘 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두</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들을 연결하는</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에 작용하는 장력을 들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spring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Hook</a:t>
            </a:r>
            <a:r>
              <a:rPr lang="ko-KR" altLang="ko-KR" sz="1200" kern="100" dirty="0">
                <a:effectLst/>
                <a:latin typeface="맑은 고딕" panose="020B0503020000020004" pitchFamily="34" charset="-127"/>
                <a:ea typeface="+mn-ea"/>
                <a:cs typeface="Times New Roman" panose="02020603050405020304" pitchFamily="18" charset="0"/>
              </a:rPr>
              <a:t>의 탄성 법칙에 의해</a:t>
            </a:r>
            <a:r>
              <a:rPr lang="en-US" altLang="ko-KR" sz="1200" kern="100" dirty="0">
                <a:effectLst/>
                <a:latin typeface="맑은 고딕" panose="020B0503020000020004" pitchFamily="34" charset="-127"/>
                <a:ea typeface="+mn-ea"/>
                <a:cs typeface="Times New Roman" panose="02020603050405020304" pitchFamily="18" charset="0"/>
              </a:rPr>
              <a:t> F = -</a:t>
            </a:r>
            <a:r>
              <a:rPr lang="en-US" altLang="ko-KR" sz="1200" kern="100" dirty="0" err="1">
                <a:effectLst/>
                <a:latin typeface="맑은 고딕" panose="020B0503020000020004" pitchFamily="34" charset="-127"/>
                <a:ea typeface="+mn-ea"/>
                <a:cs typeface="Times New Roman" panose="02020603050405020304" pitchFamily="18" charset="0"/>
              </a:rPr>
              <a:t>kx</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로 정의됩니다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여기서</a:t>
            </a:r>
            <a:r>
              <a:rPr lang="en-US" altLang="ko-KR" sz="1200" kern="100" dirty="0">
                <a:effectLst/>
                <a:latin typeface="맑은 고딕" panose="020B0503020000020004" pitchFamily="34" charset="-127"/>
                <a:ea typeface="+mn-ea"/>
                <a:cs typeface="Times New Roman" panose="02020603050405020304" pitchFamily="18" charset="0"/>
              </a:rPr>
              <a:t> k</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spring constant</a:t>
            </a:r>
            <a:r>
              <a:rPr lang="ko-KR" altLang="ko-KR" sz="1200" kern="100" dirty="0">
                <a:effectLst/>
                <a:latin typeface="맑은 고딕" panose="020B0503020000020004" pitchFamily="34" charset="-127"/>
                <a:ea typeface="+mn-ea"/>
                <a:cs typeface="Times New Roman" panose="02020603050405020304" pitchFamily="18" charset="0"/>
              </a:rPr>
              <a:t>이고</a:t>
            </a:r>
            <a:r>
              <a:rPr lang="en-US" altLang="ko-KR" sz="1200" kern="100" dirty="0">
                <a:effectLst/>
                <a:latin typeface="맑은 고딕" panose="020B0503020000020004" pitchFamily="34" charset="-127"/>
                <a:ea typeface="+mn-ea"/>
                <a:cs typeface="Times New Roman" panose="02020603050405020304" pitchFamily="18" charset="0"/>
              </a:rPr>
              <a:t> x</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이 </a:t>
            </a:r>
            <a:r>
              <a:rPr lang="ko-KR" altLang="ko-KR" sz="1200" kern="100" dirty="0" err="1">
                <a:effectLst/>
                <a:latin typeface="맑은 고딕" panose="020B0503020000020004" pitchFamily="34" charset="-127"/>
                <a:ea typeface="+mn-ea"/>
                <a:cs typeface="Times New Roman" panose="02020603050405020304" pitchFamily="18" charset="0"/>
              </a:rPr>
              <a:t>안정상태로</a:t>
            </a:r>
            <a:r>
              <a:rPr lang="ko-KR"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err="1">
                <a:effectLst/>
                <a:latin typeface="맑은 고딕" panose="020B0503020000020004" pitchFamily="34" charset="-127"/>
                <a:ea typeface="+mn-ea"/>
                <a:cs typeface="Times New Roman" panose="02020603050405020304" pitchFamily="18" charset="0"/>
              </a:rPr>
              <a:t>부터</a:t>
            </a:r>
            <a:r>
              <a:rPr lang="ko-KR" altLang="ko-KR" sz="1200" kern="100" dirty="0">
                <a:effectLst/>
                <a:latin typeface="맑은 고딕" panose="020B0503020000020004" pitchFamily="34" charset="-127"/>
                <a:ea typeface="+mn-ea"/>
                <a:cs typeface="Times New Roman" panose="02020603050405020304" pitchFamily="18" charset="0"/>
              </a:rPr>
              <a:t> 더 늘어난 길이를 나타냅니다</a:t>
            </a:r>
            <a:r>
              <a:rPr lang="en-US" altLang="ko-KR" sz="1200" kern="100" dirty="0">
                <a:effectLst/>
                <a:latin typeface="맑은 고딕" panose="020B0503020000020004" pitchFamily="34" charset="-127"/>
                <a:ea typeface="+mn-ea"/>
                <a:cs typeface="Times New Roman" panose="02020603050405020304" pitchFamily="18" charset="0"/>
              </a:rPr>
              <a:t>. Hook</a:t>
            </a:r>
            <a:r>
              <a:rPr lang="ko-KR" altLang="ko-KR" sz="1200" kern="100" dirty="0">
                <a:effectLst/>
                <a:latin typeface="맑은 고딕" panose="020B0503020000020004" pitchFamily="34" charset="-127"/>
                <a:ea typeface="+mn-ea"/>
                <a:cs typeface="Times New Roman" panose="02020603050405020304" pitchFamily="18" charset="0"/>
              </a:rPr>
              <a:t>의 법칙에 의하면 힘은 늘어난 거리에 정비례하여 커지게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force acting on the mass-spring model can be divided into internal and external forces. Internal force is the force generated by the spring connecting the mass inside the cloth. First is the tension acting on the spring connecting the two masses.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This spring force is defined by F = -</a:t>
            </a:r>
            <a:r>
              <a:rPr lang="en-US" altLang="ko-KR" sz="1200" kern="100" dirty="0" err="1">
                <a:effectLst/>
                <a:latin typeface="맑은 고딕" panose="020B0503020000020004" pitchFamily="34" charset="-127"/>
                <a:ea typeface="+mn-ea"/>
                <a:cs typeface="Times New Roman" panose="02020603050405020304" pitchFamily="18" charset="0"/>
              </a:rPr>
              <a:t>kx</a:t>
            </a:r>
            <a:r>
              <a:rPr lang="en-US" altLang="ko-KR" sz="1200" kern="100" dirty="0">
                <a:effectLst/>
                <a:latin typeface="맑은 고딕" panose="020B0503020000020004" pitchFamily="34" charset="-127"/>
                <a:ea typeface="+mn-ea"/>
                <a:cs typeface="Times New Roman" panose="02020603050405020304" pitchFamily="18" charset="0"/>
              </a:rPr>
              <a:t> by the elastic law of Hook. Where k is the spring constant and x is the spring length from the steady state. According to Hook's law, the force grows in direct proportion to the increased distance.</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67890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Internal force</a:t>
            </a:r>
            <a:r>
              <a:rPr lang="ko-KR" altLang="ko-KR" sz="1200" kern="100" dirty="0">
                <a:effectLst/>
                <a:latin typeface="맑은 고딕" panose="020B0503020000020004" pitchFamily="34" charset="-127"/>
                <a:ea typeface="+mn-ea"/>
                <a:cs typeface="Times New Roman" panose="02020603050405020304" pitchFamily="18" charset="0"/>
              </a:rPr>
              <a:t>의 또 다른 컴포넌트는</a:t>
            </a:r>
            <a:r>
              <a:rPr lang="en-US" altLang="ko-KR" sz="1200" kern="100" dirty="0">
                <a:effectLst/>
                <a:latin typeface="맑은 고딕" panose="020B0503020000020004" pitchFamily="34" charset="-127"/>
                <a:ea typeface="+mn-ea"/>
                <a:cs typeface="Times New Roman" panose="02020603050405020304" pitchFamily="18" charset="0"/>
              </a:rPr>
              <a:t> damping force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Damping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spring force</a:t>
            </a:r>
            <a:r>
              <a:rPr lang="ko-KR" altLang="ko-KR" sz="1200" kern="100" dirty="0">
                <a:effectLst/>
                <a:latin typeface="맑은 고딕" panose="020B0503020000020004" pitchFamily="34" charset="-127"/>
                <a:ea typeface="+mn-ea"/>
                <a:cs typeface="Times New Roman" panose="02020603050405020304" pitchFamily="18" charset="0"/>
              </a:rPr>
              <a:t>와 반대방향으로 일어나는 저항력인데 시스템을 </a:t>
            </a:r>
            <a:r>
              <a:rPr lang="ko-KR" altLang="ko-KR" sz="1200" kern="100" dirty="0" err="1">
                <a:effectLst/>
                <a:latin typeface="맑은 고딕" panose="020B0503020000020004" pitchFamily="34" charset="-127"/>
                <a:ea typeface="+mn-ea"/>
                <a:cs typeface="Times New Roman" panose="02020603050405020304" pitchFamily="18" charset="0"/>
              </a:rPr>
              <a:t>안정상태로</a:t>
            </a:r>
            <a:r>
              <a:rPr lang="ko-KR" altLang="ko-KR" sz="1200" kern="100" dirty="0">
                <a:effectLst/>
                <a:latin typeface="맑은 고딕" panose="020B0503020000020004" pitchFamily="34" charset="-127"/>
                <a:ea typeface="+mn-ea"/>
                <a:cs typeface="Times New Roman" panose="02020603050405020304" pitchFamily="18" charset="0"/>
              </a:rPr>
              <a:t> 되돌리게 하는데 꼭 필요한 것입니다</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을 늘였다가 놓으면</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은 진동 운동을 계속하다가 그 진동의 폭이 점점 줄어들어 결국 </a:t>
            </a:r>
            <a:r>
              <a:rPr lang="ko-KR" altLang="ko-KR" sz="1200" kern="100" dirty="0" err="1">
                <a:effectLst/>
                <a:latin typeface="맑은 고딕" panose="020B0503020000020004" pitchFamily="34" charset="-127"/>
                <a:ea typeface="+mn-ea"/>
                <a:cs typeface="Times New Roman" panose="02020603050405020304" pitchFamily="18" charset="0"/>
              </a:rPr>
              <a:t>안정상태로</a:t>
            </a:r>
            <a:r>
              <a:rPr lang="ko-KR" altLang="ko-KR" sz="1200" kern="100" dirty="0">
                <a:effectLst/>
                <a:latin typeface="맑은 고딕" panose="020B0503020000020004" pitchFamily="34" charset="-127"/>
                <a:ea typeface="+mn-ea"/>
                <a:cs typeface="Times New Roman" panose="02020603050405020304" pitchFamily="18" charset="0"/>
              </a:rPr>
              <a:t> 가게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진동이 줄어드는 것이 바로</a:t>
            </a:r>
            <a:r>
              <a:rPr lang="en-US" altLang="ko-KR" sz="1200" kern="100" dirty="0">
                <a:effectLst/>
                <a:latin typeface="맑은 고딕" panose="020B0503020000020004" pitchFamily="34" charset="-127"/>
                <a:ea typeface="+mn-ea"/>
                <a:cs typeface="Times New Roman" panose="02020603050405020304" pitchFamily="18" charset="0"/>
              </a:rPr>
              <a:t> damping force</a:t>
            </a:r>
            <a:r>
              <a:rPr lang="ko-KR" altLang="ko-KR" sz="1200" kern="100" dirty="0">
                <a:effectLst/>
                <a:latin typeface="맑은 고딕" panose="020B0503020000020004" pitchFamily="34" charset="-127"/>
                <a:ea typeface="+mn-ea"/>
                <a:cs typeface="Times New Roman" panose="02020603050405020304" pitchFamily="18" charset="0"/>
              </a:rPr>
              <a:t>가 있기 때문입니다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Damping force</a:t>
            </a:r>
            <a:r>
              <a:rPr lang="ko-KR" altLang="ko-KR" sz="1200" kern="100" dirty="0">
                <a:effectLst/>
                <a:latin typeface="맑은 고딕" panose="020B0503020000020004" pitchFamily="34" charset="-127"/>
                <a:ea typeface="+mn-ea"/>
                <a:cs typeface="Times New Roman" panose="02020603050405020304" pitchFamily="18" charset="0"/>
              </a:rPr>
              <a:t>가 없다면</a:t>
            </a:r>
            <a:r>
              <a:rPr lang="en-US" altLang="ko-KR" sz="1200" kern="100" dirty="0">
                <a:effectLst/>
                <a:latin typeface="맑은 고딕" panose="020B0503020000020004" pitchFamily="34" charset="-127"/>
                <a:ea typeface="+mn-ea"/>
                <a:cs typeface="Times New Roman" panose="02020603050405020304" pitchFamily="18" charset="0"/>
              </a:rPr>
              <a:t> spring</a:t>
            </a:r>
            <a:r>
              <a:rPr lang="ko-KR" altLang="ko-KR" sz="1200" kern="100" dirty="0">
                <a:effectLst/>
                <a:latin typeface="맑은 고딕" panose="020B0503020000020004" pitchFamily="34" charset="-127"/>
                <a:ea typeface="+mn-ea"/>
                <a:cs typeface="Times New Roman" panose="02020603050405020304" pitchFamily="18" charset="0"/>
              </a:rPr>
              <a:t>은 영원히 계속 진동하게 될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Damping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가 움직이는 반대 방향으로 작용하며</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가 움직이지 않을 때까지 계속 작용하게 됩니다</a:t>
            </a:r>
            <a:r>
              <a:rPr lang="en-US" altLang="ko-KR" sz="1200" kern="100" dirty="0">
                <a:effectLst/>
                <a:latin typeface="맑은 고딕" panose="020B0503020000020004" pitchFamily="34" charset="-127"/>
                <a:ea typeface="+mn-ea"/>
                <a:cs typeface="Times New Roman" panose="02020603050405020304" pitchFamily="18" charset="0"/>
              </a:rPr>
              <a:t>. Damping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F = -cv </a:t>
            </a:r>
            <a:r>
              <a:rPr lang="ko-KR" altLang="ko-KR" sz="1200" kern="100" dirty="0">
                <a:effectLst/>
                <a:latin typeface="맑은 고딕" panose="020B0503020000020004" pitchFamily="34" charset="-127"/>
                <a:ea typeface="+mn-ea"/>
                <a:cs typeface="Times New Roman" panose="02020603050405020304" pitchFamily="18" charset="0"/>
              </a:rPr>
              <a:t>로 표현되는데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여기서</a:t>
            </a:r>
            <a:r>
              <a:rPr lang="en-US" altLang="ko-KR" sz="1200" kern="100" dirty="0">
                <a:effectLst/>
                <a:latin typeface="맑은 고딕" panose="020B0503020000020004" pitchFamily="34" charset="-127"/>
                <a:ea typeface="+mn-ea"/>
                <a:cs typeface="Times New Roman" panose="02020603050405020304" pitchFamily="18" charset="0"/>
              </a:rPr>
              <a:t> c</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damping coefficient, v</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mass</a:t>
            </a:r>
            <a:r>
              <a:rPr lang="ko-KR" altLang="ko-KR" sz="1200" kern="100" dirty="0">
                <a:effectLst/>
                <a:latin typeface="맑은 고딕" panose="020B0503020000020004" pitchFamily="34" charset="-127"/>
                <a:ea typeface="+mn-ea"/>
                <a:cs typeface="Times New Roman" panose="02020603050405020304" pitchFamily="18" charset="0"/>
              </a:rPr>
              <a:t>의 속도 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정리하면</a:t>
            </a:r>
            <a:r>
              <a:rPr lang="en-US" altLang="ko-KR" sz="1200" kern="100" dirty="0">
                <a:effectLst/>
                <a:latin typeface="맑은 고딕" panose="020B0503020000020004" pitchFamily="34" charset="-127"/>
                <a:ea typeface="+mn-ea"/>
                <a:cs typeface="Times New Roman" panose="02020603050405020304" pitchFamily="18" charset="0"/>
              </a:rPr>
              <a:t>, Internal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spring force</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damping force</a:t>
            </a:r>
            <a:r>
              <a:rPr lang="ko-KR" altLang="ko-KR" sz="1200" kern="100" dirty="0">
                <a:effectLst/>
                <a:latin typeface="맑은 고딕" panose="020B0503020000020004" pitchFamily="34" charset="-127"/>
                <a:ea typeface="+mn-ea"/>
                <a:cs typeface="Times New Roman" panose="02020603050405020304" pitchFamily="18" charset="0"/>
              </a:rPr>
              <a:t>의 합</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즉</a:t>
            </a:r>
            <a:r>
              <a:rPr lang="en-US" altLang="ko-KR" sz="1200" kern="100" dirty="0">
                <a:effectLst/>
                <a:latin typeface="맑은 고딕" panose="020B0503020000020004" pitchFamily="34" charset="-127"/>
                <a:ea typeface="+mn-ea"/>
                <a:cs typeface="Times New Roman" panose="02020603050405020304" pitchFamily="18" charset="0"/>
              </a:rPr>
              <a:t>, F = -</a:t>
            </a:r>
            <a:r>
              <a:rPr lang="en-US" altLang="ko-KR" sz="1200" kern="100" dirty="0" err="1">
                <a:effectLst/>
                <a:latin typeface="맑은 고딕" panose="020B0503020000020004" pitchFamily="34" charset="-127"/>
                <a:ea typeface="+mn-ea"/>
                <a:cs typeface="Times New Roman" panose="02020603050405020304" pitchFamily="18" charset="0"/>
              </a:rPr>
              <a:t>kx</a:t>
            </a:r>
            <a:r>
              <a:rPr lang="en-US" altLang="ko-KR" sz="1200" kern="100" dirty="0">
                <a:effectLst/>
                <a:latin typeface="맑은 고딕" panose="020B0503020000020004" pitchFamily="34" charset="-127"/>
                <a:ea typeface="+mn-ea"/>
                <a:cs typeface="Times New Roman" panose="02020603050405020304" pitchFamily="18" charset="0"/>
              </a:rPr>
              <a:t> -cv </a:t>
            </a:r>
            <a:r>
              <a:rPr lang="ko-KR" altLang="ko-KR" sz="1200" kern="100" dirty="0">
                <a:effectLst/>
                <a:latin typeface="맑은 고딕" panose="020B0503020000020004" pitchFamily="34" charset="-127"/>
                <a:ea typeface="+mn-ea"/>
                <a:cs typeface="Times New Roman" panose="02020603050405020304" pitchFamily="18" charset="0"/>
              </a:rPr>
              <a:t>가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Another component of the internal force is the damping force. The damping force is the resistance that occurs in the opposite direction to the spring force, which is essential for returning the system to a steady state. When the spring is extended and released, the spring continues to vibrate, the amplitude of the vibration gradually decreases, and finally the stable state. This is because there is damping force.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Without the damping force, the spring will continue to vibrate forever.</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damping force acts in the opposite direction to the movement of the mass and continues to work until the mass does not move. The damping force is expressed as F = -cv, where c is the damping coefficient and v is the mass velocity.</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summary, the internal force is the sum of the spring and damping forces, </a:t>
            </a:r>
            <a:r>
              <a:rPr lang="en-US" altLang="ko-KR" sz="1200" kern="100" dirty="0" err="1">
                <a:effectLst/>
                <a:latin typeface="맑은 고딕" panose="020B0503020000020004" pitchFamily="34" charset="-127"/>
                <a:ea typeface="+mn-ea"/>
                <a:cs typeface="Times New Roman" panose="02020603050405020304" pitchFamily="18" charset="0"/>
              </a:rPr>
              <a:t>ie</a:t>
            </a:r>
            <a:r>
              <a:rPr lang="en-US" altLang="ko-KR" sz="1200" kern="100" dirty="0">
                <a:effectLst/>
                <a:latin typeface="맑은 고딕" panose="020B0503020000020004" pitchFamily="34" charset="-127"/>
                <a:ea typeface="+mn-ea"/>
                <a:cs typeface="Times New Roman" panose="02020603050405020304" pitchFamily="18" charset="0"/>
              </a:rPr>
              <a:t>, F = -</a:t>
            </a:r>
            <a:r>
              <a:rPr lang="en-US" altLang="ko-KR" sz="1200" kern="100" dirty="0" err="1">
                <a:effectLst/>
                <a:latin typeface="맑은 고딕" panose="020B0503020000020004" pitchFamily="34" charset="-127"/>
                <a:ea typeface="+mn-ea"/>
                <a:cs typeface="Times New Roman" panose="02020603050405020304" pitchFamily="18" charset="0"/>
              </a:rPr>
              <a:t>kx</a:t>
            </a:r>
            <a:r>
              <a:rPr lang="en-US" altLang="ko-KR" sz="1200" kern="100" dirty="0">
                <a:effectLst/>
                <a:latin typeface="맑은 고딕" panose="020B0503020000020004" pitchFamily="34" charset="-127"/>
                <a:ea typeface="+mn-ea"/>
                <a:cs typeface="Times New Roman" panose="02020603050405020304" pitchFamily="18" charset="0"/>
              </a:rPr>
              <a:t>-cv.</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17</a:t>
            </a:fld>
            <a:endParaRPr lang="ko-KR" altLang="en-US"/>
          </a:p>
        </p:txBody>
      </p:sp>
    </p:spTree>
    <p:extLst>
      <p:ext uri="{BB962C8B-B14F-4D97-AF65-F5344CB8AC3E}">
        <p14:creationId xmlns:p14="http://schemas.microsoft.com/office/powerpoint/2010/main" val="215500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External force</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mass-spring system </a:t>
            </a:r>
            <a:r>
              <a:rPr lang="ko-KR" altLang="ko-KR" sz="1200" kern="100" dirty="0">
                <a:effectLst/>
                <a:latin typeface="맑은 고딕" panose="020B0503020000020004" pitchFamily="34" charset="-127"/>
                <a:ea typeface="+mn-ea"/>
                <a:cs typeface="Times New Roman" panose="02020603050405020304" pitchFamily="18" charset="0"/>
              </a:rPr>
              <a:t>의 외부에서 작용하는 힘이며</a:t>
            </a:r>
            <a:r>
              <a:rPr lang="en-US" altLang="ko-KR" sz="1200" kern="100" dirty="0">
                <a:effectLst/>
                <a:latin typeface="맑은 고딕" panose="020B0503020000020004" pitchFamily="34" charset="-127"/>
                <a:ea typeface="+mn-ea"/>
                <a:cs typeface="Times New Roman" panose="02020603050405020304" pitchFamily="18" charset="0"/>
              </a:rPr>
              <a:t>, simulation </a:t>
            </a:r>
            <a:r>
              <a:rPr lang="ko-KR" altLang="ko-KR" sz="1200" kern="100" dirty="0">
                <a:effectLst/>
                <a:latin typeface="맑은 고딕" panose="020B0503020000020004" pitchFamily="34" charset="-127"/>
                <a:ea typeface="+mn-ea"/>
                <a:cs typeface="Times New Roman" panose="02020603050405020304" pitchFamily="18" charset="0"/>
              </a:rPr>
              <a:t>상태에 따라 바뀌게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external force</a:t>
            </a:r>
            <a:r>
              <a:rPr lang="ko-KR" altLang="ko-KR" sz="1200" kern="100" dirty="0">
                <a:effectLst/>
                <a:latin typeface="맑은 고딕" panose="020B0503020000020004" pitchFamily="34" charset="-127"/>
                <a:ea typeface="+mn-ea"/>
                <a:cs typeface="Times New Roman" panose="02020603050405020304" pitchFamily="18" charset="0"/>
              </a:rPr>
              <a:t>의 대표적인 것은 중력입니다</a:t>
            </a:r>
            <a:r>
              <a:rPr lang="en-US" altLang="ko-KR" sz="1200" kern="100" dirty="0">
                <a:effectLst/>
                <a:latin typeface="맑은 고딕" panose="020B0503020000020004" pitchFamily="34" charset="-127"/>
                <a:ea typeface="+mn-ea"/>
                <a:cs typeface="Times New Roman" panose="02020603050405020304" pitchFamily="18" charset="0"/>
              </a:rPr>
              <a:t>. Newton</a:t>
            </a:r>
            <a:r>
              <a:rPr lang="ko-KR" altLang="ko-KR" sz="1200" kern="100" dirty="0">
                <a:effectLst/>
                <a:latin typeface="맑은 고딕" panose="020B0503020000020004" pitchFamily="34" charset="-127"/>
                <a:ea typeface="+mn-ea"/>
                <a:cs typeface="Times New Roman" panose="02020603050405020304" pitchFamily="18" charset="0"/>
              </a:rPr>
              <a:t>의 제</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법칙에 의해 중력은</a:t>
            </a:r>
            <a:r>
              <a:rPr lang="en-US" altLang="ko-KR" sz="1200" kern="100" dirty="0">
                <a:effectLst/>
                <a:latin typeface="맑은 고딕" panose="020B0503020000020004" pitchFamily="34" charset="-127"/>
                <a:ea typeface="+mn-ea"/>
                <a:cs typeface="Times New Roman" panose="02020603050405020304" pitchFamily="18" charset="0"/>
              </a:rPr>
              <a:t> F = mg </a:t>
            </a:r>
            <a:r>
              <a:rPr lang="ko-KR" altLang="ko-KR" sz="1200" kern="100" dirty="0">
                <a:effectLst/>
                <a:latin typeface="맑은 고딕" panose="020B0503020000020004" pitchFamily="34" charset="-127"/>
                <a:ea typeface="+mn-ea"/>
                <a:cs typeface="Times New Roman" panose="02020603050405020304" pitchFamily="18" charset="0"/>
              </a:rPr>
              <a:t>로 표현되며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이때</a:t>
            </a:r>
            <a:r>
              <a:rPr lang="en-US" altLang="ko-KR" sz="1200" kern="100" dirty="0">
                <a:effectLst/>
                <a:latin typeface="맑은 고딕" panose="020B0503020000020004" pitchFamily="34" charset="-127"/>
                <a:ea typeface="+mn-ea"/>
                <a:cs typeface="Times New Roman" panose="02020603050405020304" pitchFamily="18" charset="0"/>
              </a:rPr>
              <a:t> g</a:t>
            </a:r>
            <a:r>
              <a:rPr lang="ko-KR" altLang="ko-KR" sz="1200" kern="100" dirty="0">
                <a:effectLst/>
                <a:latin typeface="맑은 고딕" panose="020B0503020000020004" pitchFamily="34" charset="-127"/>
                <a:ea typeface="+mn-ea"/>
                <a:cs typeface="Times New Roman" panose="02020603050405020304" pitchFamily="18" charset="0"/>
              </a:rPr>
              <a:t>는 중력 가속도 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다른</a:t>
            </a:r>
            <a:r>
              <a:rPr lang="en-US" altLang="ko-KR" sz="1200" kern="100" dirty="0">
                <a:effectLst/>
                <a:latin typeface="맑은 고딕" panose="020B0503020000020004" pitchFamily="34" charset="-127"/>
                <a:ea typeface="+mn-ea"/>
                <a:cs typeface="Times New Roman" panose="02020603050405020304" pitchFamily="18" charset="0"/>
              </a:rPr>
              <a:t> external force</a:t>
            </a:r>
            <a:r>
              <a:rPr lang="ko-KR" altLang="ko-KR" sz="1200" kern="100" dirty="0">
                <a:effectLst/>
                <a:latin typeface="맑은 고딕" panose="020B0503020000020004" pitchFamily="34" charset="-127"/>
                <a:ea typeface="+mn-ea"/>
                <a:cs typeface="Times New Roman" panose="02020603050405020304" pitchFamily="18" charset="0"/>
              </a:rPr>
              <a:t>로는 바람의 힘</a:t>
            </a:r>
            <a:r>
              <a:rPr lang="en-US" altLang="ko-KR" sz="1200" kern="100" dirty="0">
                <a:effectLst/>
                <a:latin typeface="맑은 고딕" panose="020B0503020000020004" pitchFamily="34" charset="-127"/>
                <a:ea typeface="+mn-ea"/>
                <a:cs typeface="Times New Roman" panose="02020603050405020304" pitchFamily="18" charset="0"/>
              </a:rPr>
              <a:t> W </a:t>
            </a:r>
            <a:r>
              <a:rPr lang="ko-KR" altLang="ko-KR" sz="1200" kern="100" dirty="0">
                <a:effectLst/>
                <a:latin typeface="맑은 고딕" panose="020B0503020000020004" pitchFamily="34" charset="-127"/>
                <a:ea typeface="+mn-ea"/>
                <a:cs typeface="Times New Roman" panose="02020603050405020304" pitchFamily="18" charset="0"/>
              </a:rPr>
              <a:t>등이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External force is the force exerted on the outside of the mass-spring system and changes according to the simulation state.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First of all, gravity is an example of external force. By Newton's second law, gravity is expressed as F = mg, where g is the gravitational acceleration.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Other external forces include wind force W.</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18</a:t>
            </a:fld>
            <a:endParaRPr lang="ko-KR" altLang="en-US"/>
          </a:p>
        </p:txBody>
      </p:sp>
    </p:spTree>
    <p:extLst>
      <p:ext uri="{BB962C8B-B14F-4D97-AF65-F5344CB8AC3E}">
        <p14:creationId xmlns:p14="http://schemas.microsoft.com/office/powerpoint/2010/main" val="853261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internal</a:t>
            </a:r>
            <a:r>
              <a:rPr kumimoji="1" lang="ko-KR" altLang="en-US" dirty="0"/>
              <a:t>과 </a:t>
            </a:r>
            <a:r>
              <a:rPr kumimoji="1" lang="en" altLang="ko-KR" dirty="0"/>
              <a:t>external force</a:t>
            </a:r>
            <a:r>
              <a:rPr kumimoji="1" lang="ko-KR" altLang="en-US" dirty="0" err="1"/>
              <a:t>를</a:t>
            </a:r>
            <a:r>
              <a:rPr kumimoji="1" lang="ko-KR" altLang="en-US" dirty="0"/>
              <a:t> 모두 합쳐 하나의 </a:t>
            </a:r>
            <a:r>
              <a:rPr kumimoji="1" lang="en" altLang="ko-KR" dirty="0"/>
              <a:t>particle</a:t>
            </a:r>
            <a:r>
              <a:rPr kumimoji="1" lang="ko-KR" altLang="en-US" dirty="0"/>
              <a:t>에 작용하는 힘은 </a:t>
            </a:r>
            <a:r>
              <a:rPr kumimoji="1" lang="en" altLang="ko-KR" dirty="0"/>
              <a:t>F = -</a:t>
            </a:r>
            <a:r>
              <a:rPr kumimoji="1" lang="en" altLang="ko-KR" dirty="0" err="1"/>
              <a:t>kx</a:t>
            </a:r>
            <a:r>
              <a:rPr kumimoji="1" lang="en" altLang="ko-KR" dirty="0"/>
              <a:t> -cv + mg + W</a:t>
            </a:r>
            <a:r>
              <a:rPr kumimoji="1" lang="ko-KR" altLang="en-US" dirty="0"/>
              <a:t>로 나타내 집니다</a:t>
            </a:r>
            <a:r>
              <a:rPr kumimoji="1" lang="en-US" altLang="ko-KR" dirty="0"/>
              <a:t>. </a:t>
            </a:r>
            <a:r>
              <a:rPr kumimoji="1" lang="ko-KR" altLang="en-US" dirty="0"/>
              <a:t>이 힘으로 </a:t>
            </a:r>
            <a:r>
              <a:rPr kumimoji="1" lang="ko-KR" altLang="en-US" dirty="0" err="1"/>
              <a:t>부터</a:t>
            </a:r>
            <a:r>
              <a:rPr kumimoji="1" lang="ko-KR" altLang="en-US" dirty="0"/>
              <a:t> </a:t>
            </a:r>
            <a:r>
              <a:rPr kumimoji="1" lang="en" altLang="ko-KR" dirty="0"/>
              <a:t>Euler method</a:t>
            </a:r>
            <a:r>
              <a:rPr kumimoji="1" lang="ko-KR" altLang="en-US" dirty="0"/>
              <a:t>로 </a:t>
            </a:r>
            <a:r>
              <a:rPr kumimoji="1" lang="en" altLang="ko-KR" dirty="0"/>
              <a:t>mass</a:t>
            </a:r>
            <a:r>
              <a:rPr kumimoji="1" lang="ko-KR" altLang="en-US" dirty="0"/>
              <a:t>들을 움직이게 하면 </a:t>
            </a:r>
            <a:r>
              <a:rPr kumimoji="1" lang="en" altLang="ko-KR" dirty="0"/>
              <a:t>cloth simulation</a:t>
            </a:r>
            <a:r>
              <a:rPr kumimoji="1" lang="ko-KR" altLang="en-US" dirty="0"/>
              <a:t>을 할 수 있습니다</a:t>
            </a:r>
            <a:r>
              <a:rPr kumimoji="1" lang="en-US" altLang="ko-KR" dirty="0"/>
              <a:t>. </a:t>
            </a:r>
          </a:p>
          <a:p>
            <a:endParaRPr kumimoji="1" lang="en-US" altLang="ko-KR" dirty="0"/>
          </a:p>
          <a:p>
            <a:r>
              <a:rPr kumimoji="1" lang="en" altLang="ko-KR" dirty="0"/>
              <a:t>Now the force acting on one particle, both internal and external forces, is given by F = -</a:t>
            </a:r>
            <a:r>
              <a:rPr kumimoji="1" lang="en" altLang="ko-KR" dirty="0" err="1"/>
              <a:t>kx</a:t>
            </a:r>
            <a:r>
              <a:rPr kumimoji="1" lang="en" altLang="ko-KR" dirty="0"/>
              <a:t>-cv + mg + W. From this force you can move the masses with the Euler method to do the cloth simulation.</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19</a:t>
            </a:fld>
            <a:endParaRPr lang="ko-KR" altLang="en-US"/>
          </a:p>
        </p:txBody>
      </p:sp>
    </p:spTree>
    <p:extLst>
      <p:ext uri="{BB962C8B-B14F-4D97-AF65-F5344CB8AC3E}">
        <p14:creationId xmlns:p14="http://schemas.microsoft.com/office/powerpoint/2010/main" val="23398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Physically based animation</a:t>
            </a:r>
            <a:r>
              <a:rPr lang="ko-KR" altLang="ko-KR" sz="1200" kern="100" dirty="0">
                <a:effectLst/>
                <a:latin typeface="맑은 고딕" panose="020B0503020000020004" pitchFamily="34" charset="-127"/>
                <a:ea typeface="+mn-ea"/>
                <a:cs typeface="Times New Roman" panose="02020603050405020304" pitchFamily="18" charset="0"/>
              </a:rPr>
              <a:t>의 정의는 물리적으로 그럴듯해 보이는 애니메이션을 만드는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방법은 매우 사실적인 움직임을 만드는데 사용됩니다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딱딱한 공과 같은 </a:t>
            </a:r>
            <a:r>
              <a:rPr lang="ko-KR" altLang="ko-KR" sz="1200" kern="100" dirty="0" err="1">
                <a:effectLst/>
                <a:latin typeface="맑은 고딕" panose="020B0503020000020004" pitchFamily="34" charset="-127"/>
                <a:ea typeface="+mn-ea"/>
                <a:cs typeface="Times New Roman" panose="02020603050405020304" pitchFamily="18" charset="0"/>
              </a:rPr>
              <a:t>강체</a:t>
            </a:r>
            <a:r>
              <a:rPr lang="en-US" altLang="ko-KR" sz="1200" kern="100" dirty="0">
                <a:effectLst/>
                <a:latin typeface="맑은 고딕" panose="020B0503020000020004" pitchFamily="34" charset="-127"/>
                <a:ea typeface="+mn-ea"/>
                <a:cs typeface="Times New Roman" panose="02020603050405020304" pitchFamily="18" charset="0"/>
              </a:rPr>
              <a:t> (rigid body), </a:t>
            </a:r>
            <a:r>
              <a:rPr lang="ko-KR" altLang="ko-KR" sz="1200" kern="100" dirty="0">
                <a:effectLst/>
                <a:latin typeface="맑은 고딕" panose="020B0503020000020004" pitchFamily="34" charset="-127"/>
                <a:ea typeface="+mn-ea"/>
                <a:cs typeface="Times New Roman" panose="02020603050405020304" pitchFamily="18" charset="0"/>
              </a:rPr>
              <a:t>부드럽게 변형되는 연체</a:t>
            </a:r>
            <a:r>
              <a:rPr lang="en-US" altLang="ko-KR" sz="1200" kern="100" dirty="0">
                <a:effectLst/>
                <a:latin typeface="맑은 고딕" panose="020B0503020000020004" pitchFamily="34" charset="-127"/>
                <a:ea typeface="+mn-ea"/>
                <a:cs typeface="Times New Roman" panose="02020603050405020304" pitchFamily="18" charset="0"/>
              </a:rPr>
              <a:t> (soft body), </a:t>
            </a:r>
            <a:r>
              <a:rPr lang="ko-KR" altLang="ko-KR" sz="1200" kern="100" dirty="0">
                <a:effectLst/>
                <a:latin typeface="맑은 고딕" panose="020B0503020000020004" pitchFamily="34" charset="-127"/>
                <a:ea typeface="+mn-ea"/>
                <a:cs typeface="Times New Roman" panose="02020603050405020304" pitchFamily="18" charset="0"/>
              </a:rPr>
              <a:t>물이나 연기와 같은 유체</a:t>
            </a:r>
            <a:r>
              <a:rPr lang="en-US" altLang="ko-KR" sz="1200" kern="100" dirty="0">
                <a:effectLst/>
                <a:latin typeface="맑은 고딕" panose="020B0503020000020004" pitchFamily="34" charset="-127"/>
                <a:ea typeface="+mn-ea"/>
                <a:cs typeface="Times New Roman" panose="02020603050405020304" pitchFamily="18" charset="0"/>
              </a:rPr>
              <a:t> (fluid) </a:t>
            </a:r>
            <a:r>
              <a:rPr lang="ko-KR" altLang="ko-KR" sz="1200" kern="100" dirty="0">
                <a:effectLst/>
                <a:latin typeface="맑은 고딕" panose="020B0503020000020004" pitchFamily="34" charset="-127"/>
                <a:ea typeface="+mn-ea"/>
                <a:cs typeface="Times New Roman" panose="02020603050405020304" pitchFamily="18" charset="0"/>
              </a:rPr>
              <a:t>같은 것들은</a:t>
            </a:r>
            <a:r>
              <a:rPr lang="en-US" altLang="ko-KR" sz="1200" kern="100" dirty="0">
                <a:effectLst/>
                <a:latin typeface="맑은 고딕" panose="020B0503020000020004" pitchFamily="34" charset="-127"/>
                <a:ea typeface="+mn-ea"/>
                <a:cs typeface="Times New Roman" panose="02020603050405020304" pitchFamily="18" charset="0"/>
              </a:rPr>
              <a:t> key-frame animation </a:t>
            </a:r>
            <a:r>
              <a:rPr lang="ko-KR" altLang="ko-KR" sz="1200" kern="100" dirty="0">
                <a:effectLst/>
                <a:latin typeface="맑은 고딕" panose="020B0503020000020004" pitchFamily="34" charset="-127"/>
                <a:ea typeface="+mn-ea"/>
                <a:cs typeface="Times New Roman" panose="02020603050405020304" pitchFamily="18" charset="0"/>
              </a:rPr>
              <a:t>방법으로 애니메이션 하기 어렵습니다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이런 애니메이션을 위해 </a:t>
            </a:r>
            <a:r>
              <a:rPr lang="en-US" altLang="ko-KR" sz="1200" kern="100" dirty="0">
                <a:effectLst/>
                <a:latin typeface="맑은 고딕" panose="020B0503020000020004" pitchFamily="34" charset="-127"/>
                <a:ea typeface="+mn-ea"/>
                <a:cs typeface="Times New Roman" panose="02020603050405020304" pitchFamily="18" charset="0"/>
              </a:rPr>
              <a:t>physically based animation</a:t>
            </a:r>
            <a:r>
              <a:rPr lang="ko-KR" altLang="ko-KR" sz="1200" kern="100" dirty="0">
                <a:effectLst/>
                <a:latin typeface="맑은 고딕" panose="020B0503020000020004" pitchFamily="34" charset="-127"/>
                <a:ea typeface="+mn-ea"/>
                <a:cs typeface="Times New Roman" panose="02020603050405020304" pitchFamily="18" charset="0"/>
              </a:rPr>
              <a:t>이 사용됩니다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또 다른 측면은</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가 서로 충돌하거나 어떤 힘을 받았을 때 어떻게 반응하여 변형되는가 하는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이러한</a:t>
            </a:r>
            <a:r>
              <a:rPr lang="en-US" altLang="ko-KR" sz="1200" kern="100" dirty="0">
                <a:effectLst/>
                <a:latin typeface="맑은 고딕" panose="020B0503020000020004" pitchFamily="34" charset="-127"/>
                <a:ea typeface="+mn-ea"/>
                <a:cs typeface="Times New Roman" panose="02020603050405020304" pitchFamily="18" charset="0"/>
              </a:rPr>
              <a:t> interaction </a:t>
            </a:r>
            <a:r>
              <a:rPr lang="ko-KR" altLang="ko-KR" sz="1200" kern="100" dirty="0">
                <a:effectLst/>
                <a:latin typeface="맑은 고딕" panose="020B0503020000020004" pitchFamily="34" charset="-127"/>
                <a:ea typeface="+mn-ea"/>
                <a:cs typeface="Times New Roman" panose="02020603050405020304" pitchFamily="18" charset="0"/>
              </a:rPr>
              <a:t>과정도</a:t>
            </a:r>
            <a:r>
              <a:rPr lang="en-US" altLang="ko-KR" sz="1200" kern="100" dirty="0">
                <a:effectLst/>
                <a:latin typeface="맑은 고딕" panose="020B0503020000020004" pitchFamily="34" charset="-127"/>
                <a:ea typeface="+mn-ea"/>
                <a:cs typeface="Times New Roman" panose="02020603050405020304" pitchFamily="18" charset="0"/>
              </a:rPr>
              <a:t> physically based animation</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만들어 낼 수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definition of physically based animation is to create an animation that looks physically plausible.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This method is used to create very realistic motion.</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Rigid bodies, soft bodies that are softly deformed, and fluids such as water and smoke are difficult to animate with key-frame animation methods. Physically based animation is used for these animations.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Another aspect is how objects respond when they collide with each other or under what force. This interaction process can also be created with physically based animation.</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170871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Cloth simulation</a:t>
            </a:r>
            <a:r>
              <a:rPr kumimoji="1" lang="ko-KR" altLang="en-US" dirty="0"/>
              <a:t>에 다른 제약 조건들을 고려할 수 있는데</a:t>
            </a:r>
            <a:r>
              <a:rPr kumimoji="1" lang="en-US" altLang="ko-KR" dirty="0"/>
              <a:t>, </a:t>
            </a:r>
            <a:r>
              <a:rPr kumimoji="1" lang="ko-KR" altLang="en-US" dirty="0"/>
              <a:t>그 중에 하나는 일부 </a:t>
            </a:r>
            <a:r>
              <a:rPr kumimoji="1" lang="en" altLang="ko-KR" dirty="0"/>
              <a:t>particle</a:t>
            </a:r>
            <a:r>
              <a:rPr kumimoji="1" lang="ko-KR" altLang="en-US" dirty="0"/>
              <a:t>들을 제자리에 고정하는 것입니다</a:t>
            </a:r>
            <a:r>
              <a:rPr kumimoji="1" lang="en-US" altLang="ko-KR" dirty="0"/>
              <a:t>. </a:t>
            </a:r>
            <a:r>
              <a:rPr kumimoji="1" lang="ko-KR" altLang="en-US" dirty="0"/>
              <a:t>이렇게 하면 </a:t>
            </a:r>
            <a:r>
              <a:rPr kumimoji="1" lang="en" altLang="ko-KR" dirty="0"/>
              <a:t>cloth </a:t>
            </a:r>
            <a:r>
              <a:rPr kumimoji="1" lang="ko-KR" altLang="en-US" dirty="0"/>
              <a:t>전체를 벽에 있는 못에 걸린 것처럼 </a:t>
            </a:r>
            <a:r>
              <a:rPr kumimoji="1" lang="en" altLang="ko-KR" dirty="0"/>
              <a:t>simulation </a:t>
            </a:r>
            <a:r>
              <a:rPr kumimoji="1" lang="ko-KR" altLang="en-US" dirty="0"/>
              <a:t>할 수 있게 됩니다</a:t>
            </a:r>
            <a:r>
              <a:rPr kumimoji="1" lang="en-US" altLang="ko-KR" dirty="0"/>
              <a:t>. </a:t>
            </a:r>
            <a:r>
              <a:rPr kumimoji="1" lang="ko-KR" altLang="en-US" dirty="0"/>
              <a:t>동영상에서는 두개의 못에 고정되어 있는 </a:t>
            </a:r>
            <a:r>
              <a:rPr kumimoji="1" lang="en" altLang="ko-KR" dirty="0"/>
              <a:t>cloth</a:t>
            </a:r>
            <a:r>
              <a:rPr kumimoji="1" lang="ko-KR" altLang="en-US" dirty="0"/>
              <a:t>의 </a:t>
            </a:r>
            <a:r>
              <a:rPr kumimoji="1" lang="en" altLang="ko-KR" dirty="0"/>
              <a:t>simulation</a:t>
            </a:r>
            <a:r>
              <a:rPr kumimoji="1" lang="ko-KR" altLang="en-US" dirty="0"/>
              <a:t>을 보여주고 있습니다</a:t>
            </a:r>
            <a:r>
              <a:rPr kumimoji="1" lang="en-US" altLang="ko-KR" dirty="0"/>
              <a:t>. </a:t>
            </a:r>
          </a:p>
          <a:p>
            <a:endParaRPr kumimoji="1" lang="en-US" altLang="ko-KR" dirty="0"/>
          </a:p>
          <a:p>
            <a:r>
              <a:rPr kumimoji="1" lang="en" altLang="ko-KR" dirty="0"/>
              <a:t>Other constraints can be considered in the cloth simulation, one of which is to hold some particles in place. This will allow you to simulate the entire cloth as if it were stuck in a nail on the wall. The video shows a simulation of cloth fixed on two nails.</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20</a:t>
            </a:fld>
            <a:endParaRPr lang="ko-KR" altLang="en-US"/>
          </a:p>
        </p:txBody>
      </p:sp>
    </p:spTree>
    <p:extLst>
      <p:ext uri="{BB962C8B-B14F-4D97-AF65-F5344CB8AC3E}">
        <p14:creationId xmlns:p14="http://schemas.microsoft.com/office/powerpoint/2010/main" val="102001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Cloth</a:t>
            </a:r>
            <a:r>
              <a:rPr kumimoji="1" lang="ko-KR" altLang="en-US" dirty="0"/>
              <a:t>와 </a:t>
            </a:r>
            <a:r>
              <a:rPr kumimoji="1" lang="en-US" altLang="ko-KR" dirty="0"/>
              <a:t>3</a:t>
            </a:r>
            <a:r>
              <a:rPr kumimoji="1" lang="en" altLang="ko-KR" dirty="0"/>
              <a:t>D object</a:t>
            </a:r>
            <a:r>
              <a:rPr kumimoji="1" lang="ko-KR" altLang="en-US" dirty="0"/>
              <a:t>의 </a:t>
            </a:r>
            <a:r>
              <a:rPr kumimoji="1" lang="en" altLang="ko-KR" dirty="0"/>
              <a:t>collision</a:t>
            </a:r>
            <a:r>
              <a:rPr kumimoji="1" lang="ko-KR" altLang="en-US" dirty="0"/>
              <a:t>을 </a:t>
            </a:r>
            <a:r>
              <a:rPr kumimoji="1" lang="en" altLang="ko-KR" dirty="0"/>
              <a:t>check</a:t>
            </a:r>
            <a:r>
              <a:rPr kumimoji="1" lang="ko-KR" altLang="en-US" dirty="0"/>
              <a:t>하는 것은 비교적 쉽습니다</a:t>
            </a:r>
            <a:r>
              <a:rPr kumimoji="1" lang="en-US" altLang="ko-KR" dirty="0"/>
              <a:t>. </a:t>
            </a:r>
            <a:r>
              <a:rPr kumimoji="1" lang="ko-KR" altLang="en-US" dirty="0"/>
              <a:t>그 이유는 </a:t>
            </a:r>
            <a:r>
              <a:rPr kumimoji="1" lang="en" altLang="ko-KR" dirty="0"/>
              <a:t>cloth</a:t>
            </a:r>
            <a:r>
              <a:rPr kumimoji="1" lang="ko-KR" altLang="en-US" dirty="0"/>
              <a:t>의 </a:t>
            </a:r>
            <a:r>
              <a:rPr kumimoji="1" lang="en" altLang="ko-KR" dirty="0"/>
              <a:t>mass</a:t>
            </a:r>
            <a:r>
              <a:rPr kumimoji="1" lang="ko-KR" altLang="en-US" dirty="0"/>
              <a:t>들이 </a:t>
            </a:r>
            <a:r>
              <a:rPr kumimoji="1" lang="en-US" altLang="ko-KR" dirty="0"/>
              <a:t>3</a:t>
            </a:r>
            <a:r>
              <a:rPr kumimoji="1" lang="en" altLang="ko-KR" dirty="0"/>
              <a:t>D</a:t>
            </a:r>
            <a:r>
              <a:rPr kumimoji="1" lang="ko-KR" altLang="en-US" dirty="0"/>
              <a:t>의 점들로 </a:t>
            </a:r>
            <a:r>
              <a:rPr kumimoji="1" lang="ko-KR" altLang="en-US" dirty="0" err="1"/>
              <a:t>나타나지기</a:t>
            </a:r>
            <a:r>
              <a:rPr kumimoji="1" lang="ko-KR" altLang="en-US" dirty="0"/>
              <a:t> 때문에 </a:t>
            </a:r>
            <a:r>
              <a:rPr kumimoji="1" lang="en" altLang="ko-KR" dirty="0"/>
              <a:t>point</a:t>
            </a:r>
            <a:r>
              <a:rPr kumimoji="1" lang="ko-KR" altLang="en-US" dirty="0"/>
              <a:t>와 </a:t>
            </a:r>
            <a:r>
              <a:rPr kumimoji="1" lang="en" altLang="ko-KR" dirty="0"/>
              <a:t>object</a:t>
            </a:r>
            <a:r>
              <a:rPr kumimoji="1" lang="ko-KR" altLang="en-US" dirty="0"/>
              <a:t>간의 </a:t>
            </a:r>
            <a:r>
              <a:rPr kumimoji="1" lang="en" altLang="ko-KR" dirty="0"/>
              <a:t>collision</a:t>
            </a:r>
            <a:r>
              <a:rPr kumimoji="1" lang="ko-KR" altLang="en-US" dirty="0"/>
              <a:t>을 </a:t>
            </a:r>
            <a:r>
              <a:rPr kumimoji="1" lang="en" altLang="ko-KR" dirty="0"/>
              <a:t>check</a:t>
            </a:r>
            <a:r>
              <a:rPr kumimoji="1" lang="ko-KR" altLang="en-US" dirty="0"/>
              <a:t>하면 되기 때문입니다</a:t>
            </a:r>
            <a:r>
              <a:rPr kumimoji="1" lang="en-US" altLang="ko-KR" dirty="0"/>
              <a:t>. </a:t>
            </a:r>
            <a:r>
              <a:rPr kumimoji="1" lang="ko-KR" altLang="en-US" dirty="0"/>
              <a:t>예를 들어 이 동영상에는 </a:t>
            </a:r>
            <a:r>
              <a:rPr kumimoji="1" lang="en" altLang="ko-KR" dirty="0"/>
              <a:t>cloth</a:t>
            </a:r>
            <a:r>
              <a:rPr kumimoji="1" lang="ko-KR" altLang="en-US" dirty="0"/>
              <a:t>와 </a:t>
            </a:r>
            <a:r>
              <a:rPr kumimoji="1" lang="en" altLang="ko-KR" dirty="0"/>
              <a:t>sphere</a:t>
            </a:r>
            <a:r>
              <a:rPr kumimoji="1" lang="ko-KR" altLang="en-US" dirty="0"/>
              <a:t>의 </a:t>
            </a:r>
            <a:r>
              <a:rPr kumimoji="1" lang="en" altLang="ko-KR" dirty="0"/>
              <a:t>collision</a:t>
            </a:r>
            <a:r>
              <a:rPr kumimoji="1" lang="ko-KR" altLang="en-US" dirty="0"/>
              <a:t>을 </a:t>
            </a:r>
            <a:r>
              <a:rPr kumimoji="1" lang="en" altLang="ko-KR" dirty="0"/>
              <a:t>check</a:t>
            </a:r>
            <a:r>
              <a:rPr kumimoji="1" lang="ko-KR" altLang="en-US" dirty="0"/>
              <a:t>하여 애니메이션을 보여줍니다</a:t>
            </a:r>
            <a:r>
              <a:rPr kumimoji="1" lang="en-US" altLang="ko-KR" dirty="0"/>
              <a:t>. 3</a:t>
            </a:r>
            <a:r>
              <a:rPr kumimoji="1" lang="en" altLang="ko-KR" dirty="0"/>
              <a:t>D point</a:t>
            </a:r>
            <a:r>
              <a:rPr kumimoji="1" lang="ko-KR" altLang="en-US" dirty="0"/>
              <a:t>가 </a:t>
            </a:r>
            <a:r>
              <a:rPr kumimoji="1" lang="en" altLang="ko-KR" dirty="0"/>
              <a:t>sphere</a:t>
            </a:r>
            <a:r>
              <a:rPr kumimoji="1" lang="ko-KR" altLang="en-US" dirty="0"/>
              <a:t>의 안쪽에 들어가는지 </a:t>
            </a:r>
            <a:r>
              <a:rPr kumimoji="1" lang="en" altLang="ko-KR" dirty="0"/>
              <a:t>test</a:t>
            </a:r>
            <a:r>
              <a:rPr kumimoji="1" lang="ko-KR" altLang="en-US" dirty="0"/>
              <a:t>하는 것은 이러한 식을 </a:t>
            </a:r>
            <a:r>
              <a:rPr kumimoji="1" lang="en" altLang="ko-KR" dirty="0"/>
              <a:t>check</a:t>
            </a:r>
            <a:r>
              <a:rPr kumimoji="1" lang="ko-KR" altLang="en-US" dirty="0"/>
              <a:t>하면 됩니다</a:t>
            </a:r>
            <a:r>
              <a:rPr kumimoji="1" lang="en-US" altLang="ko-KR" dirty="0"/>
              <a:t>. </a:t>
            </a:r>
          </a:p>
          <a:p>
            <a:endParaRPr kumimoji="1" lang="en-US" altLang="ko-KR" dirty="0"/>
          </a:p>
          <a:p>
            <a:r>
              <a:rPr kumimoji="1" lang="en" altLang="ko-KR" dirty="0"/>
              <a:t>It is relatively easy to check the collision between a cloth and a 3D object. This is because the masses of the cloth appear as 3D dots, so you can check the collision between point and object. For example, in this video we check the collision of cloth and sphere to show animation. To test whether the 3D point is inside the sphere, check this expression.</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21</a:t>
            </a:fld>
            <a:endParaRPr lang="ko-KR" altLang="en-US"/>
          </a:p>
        </p:txBody>
      </p:sp>
    </p:spTree>
    <p:extLst>
      <p:ext uri="{BB962C8B-B14F-4D97-AF65-F5344CB8AC3E}">
        <p14:creationId xmlns:p14="http://schemas.microsoft.com/office/powerpoint/2010/main" val="365129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Cloth</a:t>
            </a:r>
            <a:r>
              <a:rPr kumimoji="1" lang="ko-KR" altLang="en-US" dirty="0"/>
              <a:t>와 일반 물체들 간의 </a:t>
            </a:r>
            <a:r>
              <a:rPr kumimoji="1" lang="en" altLang="ko-KR" dirty="0"/>
              <a:t>collision</a:t>
            </a:r>
            <a:r>
              <a:rPr kumimoji="1" lang="ko-KR" altLang="en-US" dirty="0"/>
              <a:t>도 쉽게 체크할 수 있습니다</a:t>
            </a:r>
            <a:r>
              <a:rPr kumimoji="1" lang="en-US" altLang="ko-KR" dirty="0"/>
              <a:t>. </a:t>
            </a:r>
            <a:r>
              <a:rPr kumimoji="1" lang="ko-KR" altLang="en-US" dirty="0"/>
              <a:t>여기서는 물체의 한 면을 나타내는 </a:t>
            </a:r>
            <a:r>
              <a:rPr kumimoji="1" lang="en" altLang="ko-KR" dirty="0"/>
              <a:t>plane equation</a:t>
            </a:r>
            <a:r>
              <a:rPr kumimoji="1" lang="ko-KR" altLang="en-US" dirty="0"/>
              <a:t>을 이용하여 </a:t>
            </a:r>
            <a:r>
              <a:rPr kumimoji="1" lang="en" altLang="ko-KR" dirty="0"/>
              <a:t>mass point</a:t>
            </a:r>
            <a:r>
              <a:rPr kumimoji="1" lang="ko-KR" altLang="en-US" dirty="0"/>
              <a:t>가 그 안쪽에 존재하는지를 </a:t>
            </a:r>
            <a:r>
              <a:rPr kumimoji="1" lang="en" altLang="ko-KR" dirty="0"/>
              <a:t>check</a:t>
            </a:r>
            <a:r>
              <a:rPr kumimoji="1" lang="ko-KR" altLang="en-US" dirty="0"/>
              <a:t>하는 식을 활용할 수 있습니다</a:t>
            </a:r>
            <a:r>
              <a:rPr kumimoji="1" lang="en-US" altLang="ko-KR" dirty="0"/>
              <a:t>. </a:t>
            </a:r>
          </a:p>
          <a:p>
            <a:endParaRPr kumimoji="1" lang="en-US" altLang="ko-KR" dirty="0"/>
          </a:p>
          <a:p>
            <a:r>
              <a:rPr kumimoji="1" lang="en" altLang="ko-KR" dirty="0"/>
              <a:t>You can also easily check the collision between the cloth and general objects. In this case, we can use the plane equation that shows one side of the object to check whether the mass point exists inside.</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22</a:t>
            </a:fld>
            <a:endParaRPr lang="ko-KR" altLang="en-US"/>
          </a:p>
        </p:txBody>
      </p:sp>
    </p:spTree>
    <p:extLst>
      <p:ext uri="{BB962C8B-B14F-4D97-AF65-F5344CB8AC3E}">
        <p14:creationId xmlns:p14="http://schemas.microsoft.com/office/powerpoint/2010/main" val="143076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Physically based animation</a:t>
            </a:r>
            <a:r>
              <a:rPr lang="ko-KR" altLang="ko-KR" sz="1200" kern="100" dirty="0">
                <a:effectLst/>
                <a:latin typeface="맑은 고딕" panose="020B0503020000020004" pitchFamily="34" charset="-127"/>
                <a:ea typeface="+mn-ea"/>
                <a:cs typeface="Times New Roman" panose="02020603050405020304" pitchFamily="18" charset="0"/>
              </a:rPr>
              <a:t>은 많은 분야에 사용되고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대표적인 분야가 영화 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영화에 나오는 불이나 물 같은 장면들은 거의 모두 </a:t>
            </a:r>
            <a:r>
              <a:rPr lang="ko-KR" altLang="ko-KR" sz="1200" kern="100" dirty="0" err="1">
                <a:effectLst/>
                <a:latin typeface="맑은 고딕" panose="020B0503020000020004" pitchFamily="34" charset="-127"/>
                <a:ea typeface="+mn-ea"/>
                <a:cs typeface="Times New Roman" panose="02020603050405020304" pitchFamily="18" charset="0"/>
              </a:rPr>
              <a:t>물리기반</a:t>
            </a:r>
            <a:r>
              <a:rPr lang="ko-KR" altLang="ko-KR" sz="1200" kern="100" dirty="0">
                <a:effectLst/>
                <a:latin typeface="맑은 고딕" panose="020B0503020000020004" pitchFamily="34" charset="-127"/>
                <a:ea typeface="+mn-ea"/>
                <a:cs typeface="Times New Roman" panose="02020603050405020304" pitchFamily="18" charset="0"/>
              </a:rPr>
              <a:t> 애니메이션으로 만들어 진다고 보면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게임에서도 충돌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폭파와 같은 많은 장면에 </a:t>
            </a:r>
            <a:r>
              <a:rPr lang="ko-KR" altLang="ko-KR" sz="1200" kern="100" dirty="0" err="1">
                <a:effectLst/>
                <a:latin typeface="맑은 고딕" panose="020B0503020000020004" pitchFamily="34" charset="-127"/>
                <a:ea typeface="+mn-ea"/>
                <a:cs typeface="Times New Roman" panose="02020603050405020304" pitchFamily="18" charset="0"/>
              </a:rPr>
              <a:t>물리기반</a:t>
            </a:r>
            <a:r>
              <a:rPr lang="ko-KR" altLang="ko-KR" sz="1200" kern="100" dirty="0">
                <a:effectLst/>
                <a:latin typeface="맑은 고딕" panose="020B0503020000020004" pitchFamily="34" charset="-127"/>
                <a:ea typeface="+mn-ea"/>
                <a:cs typeface="Times New Roman" panose="02020603050405020304" pitchFamily="18" charset="0"/>
              </a:rPr>
              <a:t> 애니메이션이 사용됩니다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항공 시뮬레이션과 같은 훈련 시스템에서도 </a:t>
            </a:r>
            <a:r>
              <a:rPr lang="ko-KR" altLang="ko-KR" sz="1200" kern="100" dirty="0" err="1">
                <a:effectLst/>
                <a:latin typeface="맑은 고딕" panose="020B0503020000020004" pitchFamily="34" charset="-127"/>
                <a:ea typeface="+mn-ea"/>
                <a:cs typeface="Times New Roman" panose="02020603050405020304" pitchFamily="18" charset="0"/>
              </a:rPr>
              <a:t>물리기반</a:t>
            </a:r>
            <a:r>
              <a:rPr lang="ko-KR" altLang="ko-KR" sz="1200" kern="100" dirty="0">
                <a:effectLst/>
                <a:latin typeface="맑은 고딕" panose="020B0503020000020004" pitchFamily="34" charset="-127"/>
                <a:ea typeface="+mn-ea"/>
                <a:cs typeface="Times New Roman" panose="02020603050405020304" pitchFamily="18" charset="0"/>
              </a:rPr>
              <a:t> 애니메이션이 사용됩니다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 뿐만 아니라</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다리나 건축설계</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같은 공학적 설계 과정에서도 </a:t>
            </a:r>
            <a:r>
              <a:rPr lang="ko-KR" altLang="ko-KR" sz="1200" kern="100" dirty="0" err="1">
                <a:effectLst/>
                <a:latin typeface="맑은 고딕" panose="020B0503020000020004" pitchFamily="34" charset="-127"/>
                <a:ea typeface="+mn-ea"/>
                <a:cs typeface="Times New Roman" panose="02020603050405020304" pitchFamily="18" charset="0"/>
              </a:rPr>
              <a:t>물리기반</a:t>
            </a:r>
            <a:r>
              <a:rPr lang="ko-KR" altLang="ko-KR" sz="1200" kern="100" dirty="0">
                <a:effectLst/>
                <a:latin typeface="맑은 고딕" panose="020B0503020000020004" pitchFamily="34" charset="-127"/>
                <a:ea typeface="+mn-ea"/>
                <a:cs typeface="Times New Roman" panose="02020603050405020304" pitchFamily="18" charset="0"/>
              </a:rPr>
              <a:t> 애니메이션이 중요한 역할을 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Physically based animation is used in many fields. A typical field is film. Most of the scenes such as fire and water in movies are made of physically based animation.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games, physics-based animation is used for many scenes, such as crashes and explosions.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Physics-based animation is also used in training systems, such as aerial simulations.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addition, physics-based animation plays an important role in engineering design processes such as bridges and architectural design.</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16999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Physically based animation</a:t>
            </a:r>
            <a:r>
              <a:rPr lang="ko-KR" altLang="ko-KR" sz="1200" kern="100" dirty="0">
                <a:effectLst/>
                <a:latin typeface="맑은 고딕" panose="020B0503020000020004" pitchFamily="34" charset="-127"/>
                <a:ea typeface="+mn-ea"/>
                <a:cs typeface="Times New Roman" panose="02020603050405020304" pitchFamily="18" charset="0"/>
              </a:rPr>
              <a:t>을 위해 여러가지</a:t>
            </a:r>
            <a:r>
              <a:rPr lang="en-US" altLang="ko-KR" sz="1200" kern="100" dirty="0">
                <a:effectLst/>
                <a:latin typeface="맑은 고딕" panose="020B0503020000020004" pitchFamily="34" charset="-127"/>
                <a:ea typeface="+mn-ea"/>
                <a:cs typeface="Times New Roman" panose="02020603050405020304" pitchFamily="18" charset="0"/>
              </a:rPr>
              <a:t> library</a:t>
            </a:r>
            <a:r>
              <a:rPr lang="ko-KR" altLang="ko-KR" sz="1200" kern="100" dirty="0">
                <a:effectLst/>
                <a:latin typeface="맑은 고딕" panose="020B0503020000020004" pitchFamily="34" charset="-127"/>
                <a:ea typeface="+mn-ea"/>
                <a:cs typeface="Times New Roman" panose="02020603050405020304" pitchFamily="18" charset="0"/>
              </a:rPr>
              <a:t>가 개발되어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상용 시스템으로 나와 있는 것들로 대표적인 것이</a:t>
            </a:r>
            <a:r>
              <a:rPr lang="en-US" altLang="ko-KR" sz="1200" kern="100" dirty="0">
                <a:effectLst/>
                <a:latin typeface="맑은 고딕" panose="020B0503020000020004" pitchFamily="34" charset="-127"/>
                <a:ea typeface="+mn-ea"/>
                <a:cs typeface="Times New Roman" panose="02020603050405020304" pitchFamily="18" charset="0"/>
              </a:rPr>
              <a:t> Havok Physics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NVIDIA</a:t>
            </a:r>
            <a:r>
              <a:rPr lang="ko-KR" altLang="ko-KR" sz="1200" kern="100" dirty="0">
                <a:effectLst/>
                <a:latin typeface="맑은 고딕" panose="020B0503020000020004" pitchFamily="34" charset="-127"/>
                <a:ea typeface="+mn-ea"/>
                <a:cs typeface="Times New Roman" panose="02020603050405020304" pitchFamily="18" charset="0"/>
              </a:rPr>
              <a:t>에서 개발한</a:t>
            </a:r>
            <a:r>
              <a:rPr lang="en-US" altLang="ko-KR" sz="1200" kern="100" dirty="0">
                <a:effectLst/>
                <a:latin typeface="맑은 고딕" panose="020B0503020000020004" pitchFamily="34" charset="-127"/>
                <a:ea typeface="+mn-ea"/>
                <a:cs typeface="Times New Roman" panose="02020603050405020304" pitchFamily="18" charset="0"/>
              </a:rPr>
              <a:t> PhysX </a:t>
            </a:r>
            <a:r>
              <a:rPr lang="ko-KR" altLang="ko-KR" sz="1200" kern="100" dirty="0">
                <a:effectLst/>
                <a:latin typeface="맑은 고딕" panose="020B0503020000020004" pitchFamily="34" charset="-127"/>
                <a:ea typeface="+mn-ea"/>
                <a:cs typeface="Times New Roman" panose="02020603050405020304" pitchFamily="18" charset="0"/>
              </a:rPr>
              <a:t>라는 것도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반면에</a:t>
            </a:r>
            <a:r>
              <a:rPr lang="en-US" altLang="ko-KR" sz="1200" kern="100" dirty="0">
                <a:effectLst/>
                <a:latin typeface="맑은 고딕" panose="020B0503020000020004" pitchFamily="34" charset="-127"/>
                <a:ea typeface="+mn-ea"/>
                <a:cs typeface="Times New Roman" panose="02020603050405020304" pitchFamily="18" charset="0"/>
              </a:rPr>
              <a:t>, Open Source</a:t>
            </a:r>
            <a:r>
              <a:rPr lang="ko-KR" altLang="ko-KR" sz="1200" kern="100" dirty="0">
                <a:effectLst/>
                <a:latin typeface="맑은 고딕" panose="020B0503020000020004" pitchFamily="34" charset="-127"/>
                <a:ea typeface="+mn-ea"/>
                <a:cs typeface="Times New Roman" panose="02020603050405020304" pitchFamily="18" charset="0"/>
              </a:rPr>
              <a:t>로 나와 있는 것들도 많이 있습니다</a:t>
            </a:r>
            <a:r>
              <a:rPr lang="en-US" altLang="ko-KR" sz="1200" kern="100" dirty="0">
                <a:effectLst/>
                <a:latin typeface="맑은 고딕" panose="020B0503020000020004" pitchFamily="34" charset="-127"/>
                <a:ea typeface="+mn-ea"/>
                <a:cs typeface="Times New Roman" panose="02020603050405020304" pitchFamily="18" charset="0"/>
              </a:rPr>
              <a:t>. Box2D</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2D </a:t>
            </a:r>
            <a:r>
              <a:rPr lang="ko-KR" altLang="ko-KR" sz="1200" kern="100" dirty="0">
                <a:effectLst/>
                <a:latin typeface="맑은 고딕" panose="020B0503020000020004" pitchFamily="34" charset="-127"/>
                <a:ea typeface="+mn-ea"/>
                <a:cs typeface="Times New Roman" panose="02020603050405020304" pitchFamily="18" charset="0"/>
              </a:rPr>
              <a:t>그래픽 전용의 물리 엔진입니다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Open Dynamics Engine </a:t>
            </a:r>
            <a:r>
              <a:rPr lang="ko-KR" altLang="ko-KR" sz="1200" kern="100" dirty="0">
                <a:effectLst/>
                <a:latin typeface="맑은 고딕" panose="020B0503020000020004" pitchFamily="34" charset="-127"/>
                <a:ea typeface="+mn-ea"/>
                <a:cs typeface="Times New Roman" panose="02020603050405020304" pitchFamily="18" charset="0"/>
              </a:rPr>
              <a:t>이라는 것도 있고</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Bullet engine </a:t>
            </a:r>
            <a:r>
              <a:rPr lang="ko-KR" altLang="ko-KR" sz="1200" kern="100" dirty="0">
                <a:effectLst/>
                <a:latin typeface="맑은 고딕" panose="020B0503020000020004" pitchFamily="34" charset="-127"/>
                <a:ea typeface="+mn-ea"/>
                <a:cs typeface="Times New Roman" panose="02020603050405020304" pitchFamily="18" charset="0"/>
              </a:rPr>
              <a:t>도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모두 유명한 것들 입니다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Various libraries have been developed for physically based animation. Havok Physics is one of the first commercially available systems.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There is also PhysX developed by NVIDIA.</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On the other hand, there are many things that are listed as Open Source. Box2D is a physics engine dedicated to 2D graphics.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Open Dynamics Engine,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Bullet engines are also available. It's all famous.</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401626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우리는 이미 기본적인 물리 공식들을 배워 왔습니다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그림은 공중으로 비스듬히 던져진 공의 운동 궤적을 보여주고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현상에 대한 운동 방정식을 복습해 보죠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공의 초기 위치</a:t>
            </a:r>
            <a:r>
              <a:rPr lang="en-US" altLang="ko-KR" sz="1200" kern="100" dirty="0">
                <a:effectLst/>
                <a:latin typeface="맑은 고딕" panose="020B0503020000020004" pitchFamily="34" charset="-127"/>
                <a:ea typeface="+mn-ea"/>
                <a:cs typeface="Times New Roman" panose="02020603050405020304" pitchFamily="18" charset="0"/>
              </a:rPr>
              <a:t> p0</a:t>
            </a:r>
            <a:r>
              <a:rPr lang="ko-KR" altLang="ko-KR" sz="1200" kern="100" dirty="0">
                <a:effectLst/>
                <a:latin typeface="맑은 고딕" panose="020B0503020000020004" pitchFamily="34" charset="-127"/>
                <a:ea typeface="+mn-ea"/>
                <a:cs typeface="Times New Roman" panose="02020603050405020304" pitchFamily="18" charset="0"/>
              </a:rPr>
              <a:t>는 원점 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초기에 공에 힘이 가해져서 공의 운동이 </a:t>
            </a:r>
            <a:r>
              <a:rPr lang="ko-KR" altLang="ko-KR" sz="1200" kern="100" dirty="0" err="1">
                <a:effectLst/>
                <a:latin typeface="맑은 고딕" panose="020B0503020000020004" pitchFamily="34" charset="-127"/>
                <a:ea typeface="+mn-ea"/>
                <a:cs typeface="Times New Roman" panose="02020603050405020304" pitchFamily="18" charset="0"/>
              </a:rPr>
              <a:t>시작될때의</a:t>
            </a:r>
            <a:r>
              <a:rPr lang="ko-KR" altLang="ko-KR" sz="1200" kern="100" dirty="0">
                <a:effectLst/>
                <a:latin typeface="맑은 고딕" panose="020B0503020000020004" pitchFamily="34" charset="-127"/>
                <a:ea typeface="+mn-ea"/>
                <a:cs typeface="Times New Roman" panose="02020603050405020304" pitchFamily="18" charset="0"/>
              </a:rPr>
              <a:t> 초기 속도를</a:t>
            </a:r>
            <a:r>
              <a:rPr lang="en-US" altLang="ko-KR" sz="1200" kern="100" dirty="0">
                <a:effectLst/>
                <a:latin typeface="맑은 고딕" panose="020B0503020000020004" pitchFamily="34" charset="-127"/>
                <a:ea typeface="+mn-ea"/>
                <a:cs typeface="Times New Roman" panose="02020603050405020304" pitchFamily="18" charset="0"/>
              </a:rPr>
              <a:t> v0 </a:t>
            </a:r>
            <a:r>
              <a:rPr lang="ko-KR" altLang="ko-KR" sz="1200" kern="100" dirty="0">
                <a:effectLst/>
                <a:latin typeface="맑은 고딕" panose="020B0503020000020004" pitchFamily="34" charset="-127"/>
                <a:ea typeface="+mn-ea"/>
                <a:cs typeface="Times New Roman" panose="02020603050405020304" pitchFamily="18" charset="0"/>
              </a:rPr>
              <a:t>또는</a:t>
            </a:r>
            <a:r>
              <a:rPr lang="en-US" altLang="ko-KR" sz="1200" kern="100" dirty="0">
                <a:effectLst/>
                <a:latin typeface="맑은 고딕" panose="020B0503020000020004" pitchFamily="34" charset="-127"/>
                <a:ea typeface="+mn-ea"/>
                <a:cs typeface="Times New Roman" panose="02020603050405020304" pitchFamily="18" charset="0"/>
              </a:rPr>
              <a:t> u </a:t>
            </a:r>
            <a:r>
              <a:rPr lang="ko-KR" altLang="ko-KR" sz="1200" kern="100" dirty="0" err="1">
                <a:effectLst/>
                <a:latin typeface="맑은 고딕" panose="020B0503020000020004" pitchFamily="34" charset="-127"/>
                <a:ea typeface="+mn-ea"/>
                <a:cs typeface="Times New Roman" panose="02020603050405020304" pitchFamily="18" charset="0"/>
              </a:rPr>
              <a:t>라고</a:t>
            </a:r>
            <a:r>
              <a:rPr lang="ko-KR" altLang="ko-KR" sz="1200" kern="100" dirty="0">
                <a:effectLst/>
                <a:latin typeface="맑은 고딕" panose="020B0503020000020004" pitchFamily="34" charset="-127"/>
                <a:ea typeface="+mn-ea"/>
                <a:cs typeface="Times New Roman" panose="02020603050405020304" pitchFamily="18" charset="0"/>
              </a:rPr>
              <a:t> 표시하도록 합시다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또한 공에는 항상 중력이</a:t>
            </a:r>
            <a:r>
              <a:rPr lang="en-US" altLang="ko-KR" sz="1200" kern="100" dirty="0">
                <a:effectLst/>
                <a:latin typeface="맑은 고딕" panose="020B0503020000020004" pitchFamily="34" charset="-127"/>
                <a:ea typeface="+mn-ea"/>
                <a:cs typeface="Times New Roman" panose="02020603050405020304" pitchFamily="18" charset="0"/>
              </a:rPr>
              <a:t> -y </a:t>
            </a:r>
            <a:r>
              <a:rPr lang="ko-KR" altLang="ko-KR" sz="1200" kern="100" dirty="0">
                <a:effectLst/>
                <a:latin typeface="맑은 고딕" panose="020B0503020000020004" pitchFamily="34" charset="-127"/>
                <a:ea typeface="+mn-ea"/>
                <a:cs typeface="Times New Roman" panose="02020603050405020304" pitchFamily="18" charset="0"/>
              </a:rPr>
              <a:t>방향으로 작용하게 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중력 가속도를</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err="1">
                <a:effectLst/>
                <a:latin typeface="맑은 고딕" panose="020B0503020000020004" pitchFamily="34" charset="-127"/>
                <a:ea typeface="+mn-ea"/>
                <a:cs typeface="Times New Roman" panose="02020603050405020304" pitchFamily="18" charset="0"/>
              </a:rPr>
              <a:t>라고</a:t>
            </a:r>
            <a:r>
              <a:rPr lang="ko-KR" altLang="ko-KR" sz="1200" kern="100" dirty="0">
                <a:effectLst/>
                <a:latin typeface="맑은 고딕" panose="020B0503020000020004" pitchFamily="34" charset="-127"/>
                <a:ea typeface="+mn-ea"/>
                <a:cs typeface="Times New Roman" panose="02020603050405020304" pitchFamily="18" charset="0"/>
              </a:rPr>
              <a:t> 표시하도록 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우리가 물리 교과목에서 배운 것은 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a:effectLst/>
                <a:latin typeface="맑은 고딕" panose="020B0503020000020004" pitchFamily="34" charset="-127"/>
                <a:ea typeface="+mn-ea"/>
                <a:cs typeface="Times New Roman" panose="02020603050405020304" pitchFamily="18" charset="0"/>
              </a:rPr>
              <a:t>에 따른 공의 위치</a:t>
            </a:r>
            <a:r>
              <a:rPr lang="en-US" altLang="ko-KR" sz="1200" kern="100" dirty="0">
                <a:effectLst/>
                <a:latin typeface="맑은 고딕" panose="020B0503020000020004" pitchFamily="34" charset="-127"/>
                <a:ea typeface="+mn-ea"/>
                <a:cs typeface="Times New Roman" panose="02020603050405020304" pitchFamily="18" charset="0"/>
              </a:rPr>
              <a:t> p(t)</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ut</a:t>
            </a:r>
            <a:r>
              <a:rPr lang="en-US" altLang="ko-KR" sz="1200" kern="100" dirty="0">
                <a:effectLst/>
                <a:latin typeface="맑은 고딕" panose="020B0503020000020004" pitchFamily="34" charset="-127"/>
                <a:ea typeface="+mn-ea"/>
                <a:cs typeface="Times New Roman" panose="02020603050405020304" pitchFamily="18" charset="0"/>
              </a:rPr>
              <a:t> + (1/2) at^2 </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나타난다는 것이며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공의 속도</a:t>
            </a:r>
            <a:r>
              <a:rPr lang="en-US" altLang="ko-KR" sz="1200" kern="100" dirty="0">
                <a:effectLst/>
                <a:latin typeface="맑은 고딕" panose="020B0503020000020004" pitchFamily="34" charset="-127"/>
                <a:ea typeface="+mn-ea"/>
                <a:cs typeface="Times New Roman" panose="02020603050405020304" pitchFamily="18" charset="0"/>
              </a:rPr>
              <a:t> v(t) </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u +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 이 공식을 써서 공의 움직임을 애니메이션으로 그려보도록 합시다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t = 0</a:t>
            </a:r>
            <a:r>
              <a:rPr lang="ko-KR" altLang="ko-KR" sz="1200" kern="100" dirty="0">
                <a:effectLst/>
                <a:latin typeface="맑은 고딕" panose="020B0503020000020004" pitchFamily="34" charset="-127"/>
                <a:ea typeface="+mn-ea"/>
                <a:cs typeface="Times New Roman" panose="02020603050405020304" pitchFamily="18" charset="0"/>
              </a:rPr>
              <a:t>에서 </a:t>
            </a:r>
            <a:r>
              <a:rPr lang="ko-KR" altLang="ko-KR" sz="1200" kern="100" dirty="0" err="1">
                <a:effectLst/>
                <a:latin typeface="맑은 고딕" panose="020B0503020000020004" pitchFamily="34" charset="-127"/>
                <a:ea typeface="+mn-ea"/>
                <a:cs typeface="Times New Roman" panose="02020603050405020304" pitchFamily="18" charset="0"/>
              </a:rPr>
              <a:t>초기조건들</a:t>
            </a:r>
            <a:r>
              <a:rPr lang="en-US" altLang="ko-KR" sz="1200" kern="100" dirty="0">
                <a:effectLst/>
                <a:latin typeface="맑은 고딕" panose="020B0503020000020004" pitchFamily="34" charset="-127"/>
                <a:ea typeface="+mn-ea"/>
                <a:cs typeface="Times New Roman" panose="02020603050405020304" pitchFamily="18" charset="0"/>
              </a:rPr>
              <a:t> p0, u, a</a:t>
            </a:r>
            <a:r>
              <a:rPr lang="ko-KR" altLang="ko-KR" sz="1200" kern="100" dirty="0">
                <a:effectLst/>
                <a:latin typeface="맑은 고딕" panose="020B0503020000020004" pitchFamily="34" charset="-127"/>
                <a:ea typeface="+mn-ea"/>
                <a:cs typeface="Times New Roman" panose="02020603050405020304" pitchFamily="18" charset="0"/>
              </a:rPr>
              <a:t>가 주어졌습니다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현재시간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a:effectLst/>
                <a:latin typeface="맑은 고딕" panose="020B0503020000020004" pitchFamily="34" charset="-127"/>
                <a:ea typeface="+mn-ea"/>
                <a:cs typeface="Times New Roman" panose="02020603050405020304" pitchFamily="18" charset="0"/>
              </a:rPr>
              <a:t>에서 공의 위치</a:t>
            </a:r>
            <a:r>
              <a:rPr lang="en-US" altLang="ko-KR" sz="1200" kern="100" dirty="0">
                <a:effectLst/>
                <a:latin typeface="맑은 고딕" panose="020B0503020000020004" pitchFamily="34" charset="-127"/>
                <a:ea typeface="+mn-ea"/>
                <a:cs typeface="Times New Roman" panose="02020603050405020304" pitchFamily="18" charset="0"/>
              </a:rPr>
              <a:t> p(t)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공식을 이용하여 계산합니다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계산된 위치</a:t>
            </a:r>
            <a:r>
              <a:rPr lang="en-US" altLang="ko-KR" sz="1200" kern="100" dirty="0">
                <a:effectLst/>
                <a:latin typeface="맑은 고딕" panose="020B0503020000020004" pitchFamily="34" charset="-127"/>
                <a:ea typeface="+mn-ea"/>
                <a:cs typeface="Times New Roman" panose="02020603050405020304" pitchFamily="18" charset="0"/>
              </a:rPr>
              <a:t> p(t)</a:t>
            </a:r>
            <a:r>
              <a:rPr lang="ko-KR" altLang="ko-KR" sz="1200" kern="100" dirty="0">
                <a:effectLst/>
                <a:latin typeface="맑은 고딕" panose="020B0503020000020004" pitchFamily="34" charset="-127"/>
                <a:ea typeface="+mn-ea"/>
                <a:cs typeface="Times New Roman" panose="02020603050405020304" pitchFamily="18" charset="0"/>
              </a:rPr>
              <a:t>에 그 공을 그립니다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그리고 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delta t </a:t>
            </a:r>
            <a:r>
              <a:rPr lang="ko-KR" altLang="ko-KR" sz="1200" kern="100" dirty="0">
                <a:effectLst/>
                <a:latin typeface="맑은 고딕" panose="020B0503020000020004" pitchFamily="34" charset="-127"/>
                <a:ea typeface="+mn-ea"/>
                <a:cs typeface="Times New Roman" panose="02020603050405020304" pitchFamily="18" charset="0"/>
              </a:rPr>
              <a:t>만큼 증가시킵니다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err="1">
                <a:effectLst/>
                <a:latin typeface="맑은 고딕" panose="020B0503020000020004" pitchFamily="34" charset="-127"/>
                <a:ea typeface="+mn-ea"/>
                <a:cs typeface="Times New Roman" panose="02020603050405020304" pitchFamily="18" charset="0"/>
              </a:rPr>
              <a:t>그리고나서</a:t>
            </a:r>
            <a:r>
              <a:rPr lang="en-US" altLang="ko-KR" sz="1200" kern="100" dirty="0">
                <a:effectLst/>
                <a:latin typeface="맑은 고딕" panose="020B0503020000020004" pitchFamily="34" charset="-127"/>
                <a:ea typeface="+mn-ea"/>
                <a:cs typeface="Times New Roman" panose="02020603050405020304" pitchFamily="18" charset="0"/>
              </a:rPr>
              <a:t> 2</a:t>
            </a:r>
            <a:r>
              <a:rPr lang="ko-KR" altLang="ko-KR" sz="1200" kern="100" dirty="0">
                <a:effectLst/>
                <a:latin typeface="맑은 고딕" panose="020B0503020000020004" pitchFamily="34" charset="-127"/>
                <a:ea typeface="+mn-ea"/>
                <a:cs typeface="Times New Roman" panose="02020603050405020304" pitchFamily="18" charset="0"/>
              </a:rPr>
              <a:t>번</a:t>
            </a:r>
            <a:r>
              <a:rPr lang="en-US" altLang="ko-KR" sz="1200" kern="100" dirty="0">
                <a:effectLst/>
                <a:latin typeface="맑은 고딕" panose="020B0503020000020004" pitchFamily="34" charset="-127"/>
                <a:ea typeface="+mn-ea"/>
                <a:cs typeface="Times New Roman" panose="02020603050405020304" pitchFamily="18" charset="0"/>
              </a:rPr>
              <a:t> step</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다시 갑니다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과정을 반복함으로써 공이 애니메이션을 만들어 낼 수 있을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요약하면</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물리 공식에 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대입하여</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 위치를 계산하는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이러한 과정을</a:t>
            </a:r>
            <a:r>
              <a:rPr lang="en-US" altLang="ko-KR" sz="1200" kern="100" dirty="0">
                <a:effectLst/>
                <a:latin typeface="맑은 고딕" panose="020B0503020000020004" pitchFamily="34" charset="-127"/>
                <a:ea typeface="+mn-ea"/>
                <a:cs typeface="Times New Roman" panose="02020603050405020304" pitchFamily="18" charset="0"/>
              </a:rPr>
              <a:t> analytical model </a:t>
            </a:r>
            <a:r>
              <a:rPr lang="ko-KR" altLang="ko-KR" sz="1200" kern="100" dirty="0">
                <a:effectLst/>
                <a:latin typeface="맑은 고딕" panose="020B0503020000020004" pitchFamily="34" charset="-127"/>
                <a:ea typeface="+mn-ea"/>
                <a:cs typeface="Times New Roman" panose="02020603050405020304" pitchFamily="18" charset="0"/>
              </a:rPr>
              <a:t>이라 부릅니다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We have already learned basic physics formulas. This picture shows the motion trajectory of the ball that is thrown into the air at an angle.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Let's review the equation of motion for this phenomenon. The initial position of the ball, p0, is the origin. Let's denote the initial velocity at which the ball is initially energized and the ball starts to move, v0 or u. Also, in the ball, gravity always acts in the -y direction, and we will denote this gravity acceleration as a.</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What we have learned in physics is that the position p (t) of the ball according to time t appears as </a:t>
            </a:r>
            <a:r>
              <a:rPr lang="en-US" altLang="ko-KR" sz="1200" kern="100" dirty="0" err="1">
                <a:effectLst/>
                <a:latin typeface="맑은 고딕" panose="020B0503020000020004" pitchFamily="34" charset="-127"/>
                <a:ea typeface="+mn-ea"/>
                <a:cs typeface="Times New Roman" panose="02020603050405020304" pitchFamily="18" charset="0"/>
              </a:rPr>
              <a:t>ut</a:t>
            </a:r>
            <a:r>
              <a:rPr lang="en-US" altLang="ko-KR" sz="1200" kern="100" dirty="0">
                <a:effectLst/>
                <a:latin typeface="맑은 고딕" panose="020B0503020000020004" pitchFamily="34" charset="-127"/>
                <a:ea typeface="+mn-ea"/>
                <a:cs typeface="Times New Roman" panose="02020603050405020304" pitchFamily="18" charset="0"/>
              </a:rPr>
              <a:t> + (1/2) at ^ 2, and the velocity v (t) of the ball is u + at.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Now let's use this formula to animate the movement of the ball.</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First, at t = 0, the initial conditions p0, u, a are given.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position p (t) of the ball at the current time t is calculated using the formula.</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Draws the ball at the calculated position p (t).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And increases the time t by delta 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Then go back to step 2. By repeating this process, you will be able to create an animation of the ball. In summary, we assign the time t to the physical formula to calculate the position of the object. This process is called an analytical model.</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9153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이러한</a:t>
            </a:r>
            <a:r>
              <a:rPr lang="en-US" altLang="ko-KR" sz="1200" kern="100" dirty="0">
                <a:effectLst/>
                <a:latin typeface="맑은 고딕" panose="020B0503020000020004" pitchFamily="34" charset="-127"/>
                <a:ea typeface="+mn-ea"/>
                <a:cs typeface="Times New Roman" panose="02020603050405020304" pitchFamily="18" charset="0"/>
              </a:rPr>
              <a:t> analytical model</a:t>
            </a:r>
            <a:r>
              <a:rPr lang="ko-KR" altLang="ko-KR" sz="1200" kern="100" dirty="0">
                <a:effectLst/>
                <a:latin typeface="맑은 고딕" panose="020B0503020000020004" pitchFamily="34" charset="-127"/>
                <a:ea typeface="+mn-ea"/>
                <a:cs typeface="Times New Roman" panose="02020603050405020304" pitchFamily="18" charset="0"/>
              </a:rPr>
              <a:t>은 나름대로 장점을 가지고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 계산이 매우 간단하여 효율적이고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검증된 공식을 사용하기 때문에 정확하다고 볼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그러나 반면에 단점도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중간에 다른</a:t>
            </a:r>
            <a:r>
              <a:rPr lang="en-US" altLang="ko-KR" sz="1200" kern="100" dirty="0">
                <a:effectLst/>
                <a:latin typeface="맑은 고딕" panose="020B0503020000020004" pitchFamily="34" charset="-127"/>
                <a:ea typeface="+mn-ea"/>
                <a:cs typeface="Times New Roman" panose="02020603050405020304" pitchFamily="18" charset="0"/>
              </a:rPr>
              <a:t> interaction</a:t>
            </a:r>
            <a:r>
              <a:rPr lang="ko-KR" altLang="ko-KR" sz="1200" kern="100" dirty="0">
                <a:effectLst/>
                <a:latin typeface="맑은 고딕" panose="020B0503020000020004" pitchFamily="34" charset="-127"/>
                <a:ea typeface="+mn-ea"/>
                <a:cs typeface="Times New Roman" panose="02020603050405020304" pitchFamily="18" charset="0"/>
              </a:rPr>
              <a:t>이 벌어지거나 하는 상황을 고려하지 않은 간단한 경우에만 사용할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또한</a:t>
            </a:r>
            <a:r>
              <a:rPr lang="en-US" altLang="ko-KR" sz="1200" kern="100" dirty="0">
                <a:effectLst/>
                <a:latin typeface="맑은 고딕" panose="020B0503020000020004" pitchFamily="34" charset="-127"/>
                <a:ea typeface="+mn-ea"/>
                <a:cs typeface="Times New Roman" panose="02020603050405020304" pitchFamily="18" charset="0"/>
              </a:rPr>
              <a:t>, analytical model</a:t>
            </a:r>
            <a:r>
              <a:rPr lang="ko-KR" altLang="ko-KR" sz="1200" kern="100" dirty="0">
                <a:effectLst/>
                <a:latin typeface="맑은 고딕" panose="020B0503020000020004" pitchFamily="34" charset="-127"/>
                <a:ea typeface="+mn-ea"/>
                <a:cs typeface="Times New Roman" panose="02020603050405020304" pitchFamily="18" charset="0"/>
              </a:rPr>
              <a:t>을 사용하기 위해서는 해당하는 물리 현상에 대한 공식이 완전히 밝혀져 있어야만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그림을 보십시오</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는 매우 불규칙한 운동을 하는 물리적 환경에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이런 상황을 정확히 물리 공식으로 표현하는 것은 불가능합니다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따라서 일반적인 경우에</a:t>
            </a:r>
            <a:r>
              <a:rPr lang="en-US" altLang="ko-KR" sz="1200" kern="100" dirty="0">
                <a:effectLst/>
                <a:latin typeface="맑은 고딕" panose="020B0503020000020004" pitchFamily="34" charset="-127"/>
                <a:ea typeface="+mn-ea"/>
                <a:cs typeface="Times New Roman" panose="02020603050405020304" pitchFamily="18" charset="0"/>
              </a:rPr>
              <a:t> analytical model</a:t>
            </a:r>
            <a:r>
              <a:rPr lang="ko-KR" altLang="ko-KR" sz="1200" kern="100" dirty="0">
                <a:effectLst/>
                <a:latin typeface="맑은 고딕" panose="020B0503020000020004" pitchFamily="34" charset="-127"/>
                <a:ea typeface="+mn-ea"/>
                <a:cs typeface="Times New Roman" panose="02020603050405020304" pitchFamily="18" charset="0"/>
              </a:rPr>
              <a:t>을 사용하는 것은 어렵다고 볼 수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These analytical models have their own advantages. First, the calculation is very straightforward and efficient because it uses proven formulas.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On the other hand, there are drawbacks. First, it can be used only for simple cases that do not take into account situations where other interactions occur in the middle. In addition, to use an analytical model, the formula for the corresponding physical phenomenon must be fully known.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See this picture. The object is in a physical environment with very irregular movement. It is not possible to express this situation accurately with the physical formula. Therefore, it is difficult to use the analytical model in general cases.</a:t>
            </a:r>
            <a:endParaRPr lang="ko-KR" altLang="ko-KR" sz="1200" kern="100" dirty="0">
              <a:effectLst/>
              <a:latin typeface="맑은 고딕" panose="020B0503020000020004" pitchFamily="34" charset="-127"/>
              <a:ea typeface="+mn-ea"/>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19738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그래서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물리 기반 애니메이션에는 수치적</a:t>
            </a:r>
            <a:r>
              <a:rPr lang="en-US" altLang="ko-KR" sz="1200" kern="100" dirty="0">
                <a:effectLst/>
                <a:latin typeface="맑은 고딕" panose="020B0503020000020004" pitchFamily="34" charset="-127"/>
                <a:ea typeface="+mn-ea"/>
                <a:cs typeface="Times New Roman" panose="02020603050405020304" pitchFamily="18" charset="0"/>
              </a:rPr>
              <a:t> model</a:t>
            </a:r>
            <a:r>
              <a:rPr lang="ko-KR" altLang="ko-KR" sz="1200" kern="100" dirty="0">
                <a:effectLst/>
                <a:latin typeface="맑은 고딕" panose="020B0503020000020004" pitchFamily="34" charset="-127"/>
                <a:ea typeface="+mn-ea"/>
                <a:cs typeface="Times New Roman" panose="02020603050405020304" pitchFamily="18" charset="0"/>
              </a:rPr>
              <a:t>을 이용합니다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초기 위치</a:t>
            </a:r>
            <a:r>
              <a:rPr lang="en-US" altLang="ko-KR" sz="1200" kern="100" dirty="0">
                <a:effectLst/>
                <a:latin typeface="맑은 고딕" panose="020B0503020000020004" pitchFamily="34" charset="-127"/>
                <a:ea typeface="+mn-ea"/>
                <a:cs typeface="Times New Roman" panose="02020603050405020304" pitchFamily="18" charset="0"/>
              </a:rPr>
              <a:t> p(t_0)</a:t>
            </a:r>
            <a:r>
              <a:rPr lang="ko-KR" altLang="ko-KR" sz="1200" kern="100" dirty="0">
                <a:effectLst/>
                <a:latin typeface="맑은 고딕" panose="020B0503020000020004" pitchFamily="34" charset="-127"/>
                <a:ea typeface="+mn-ea"/>
                <a:cs typeface="Times New Roman" panose="02020603050405020304" pitchFamily="18" charset="0"/>
              </a:rPr>
              <a:t>에서 시작합니다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작은 시간 간격인</a:t>
            </a:r>
            <a:r>
              <a:rPr lang="en-US" altLang="ko-KR" sz="1200" kern="100" dirty="0">
                <a:effectLst/>
                <a:latin typeface="맑은 고딕" panose="020B0503020000020004" pitchFamily="34" charset="-127"/>
                <a:ea typeface="+mn-ea"/>
                <a:cs typeface="Times New Roman" panose="02020603050405020304" pitchFamily="18" charset="0"/>
              </a:rPr>
              <a:t> delta 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고려합니다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방법에서는</a:t>
            </a:r>
            <a:r>
              <a:rPr lang="en-US" altLang="ko-KR" sz="1200" kern="100" dirty="0">
                <a:effectLst/>
                <a:latin typeface="맑은 고딕" panose="020B0503020000020004" pitchFamily="34" charset="-127"/>
                <a:ea typeface="+mn-ea"/>
                <a:cs typeface="Times New Roman" panose="02020603050405020304" pitchFamily="18" charset="0"/>
              </a:rPr>
              <a:t> delta t </a:t>
            </a:r>
            <a:r>
              <a:rPr lang="ko-KR" altLang="ko-KR" sz="1200" kern="100" dirty="0">
                <a:effectLst/>
                <a:latin typeface="맑은 고딕" panose="020B0503020000020004" pitchFamily="34" charset="-127"/>
                <a:ea typeface="+mn-ea"/>
                <a:cs typeface="Times New Roman" panose="02020603050405020304" pitchFamily="18" charset="0"/>
              </a:rPr>
              <a:t>시간 동안 위치</a:t>
            </a:r>
            <a:r>
              <a:rPr lang="en-US" altLang="ko-KR" sz="1200" kern="100" dirty="0">
                <a:effectLst/>
                <a:latin typeface="맑은 고딕" panose="020B0503020000020004" pitchFamily="34" charset="-127"/>
                <a:ea typeface="+mn-ea"/>
                <a:cs typeface="Times New Roman" panose="02020603050405020304" pitchFamily="18" charset="0"/>
              </a:rPr>
              <a:t> p</a:t>
            </a:r>
            <a:r>
              <a:rPr lang="ko-KR" altLang="ko-KR" sz="1200" kern="100" dirty="0">
                <a:effectLst/>
                <a:latin typeface="맑은 고딕" panose="020B0503020000020004" pitchFamily="34" charset="-127"/>
                <a:ea typeface="+mn-ea"/>
                <a:cs typeface="Times New Roman" panose="02020603050405020304" pitchFamily="18" charset="0"/>
              </a:rPr>
              <a:t>의 변화</a:t>
            </a:r>
            <a:r>
              <a:rPr lang="en-US" altLang="ko-KR" sz="1200" kern="100" dirty="0">
                <a:effectLst/>
                <a:latin typeface="맑은 고딕" panose="020B0503020000020004" pitchFamily="34" charset="-127"/>
                <a:ea typeface="+mn-ea"/>
                <a:cs typeface="Times New Roman" panose="02020603050405020304" pitchFamily="18" charset="0"/>
              </a:rPr>
              <a:t> delta p</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구하는데 수치적 적분을 이용합니다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a:t>
            </a:r>
            <a:r>
              <a:rPr lang="en-US" altLang="ko-KR" sz="1200" kern="100" dirty="0">
                <a:effectLst/>
                <a:latin typeface="맑은 고딕" panose="020B0503020000020004" pitchFamily="34" charset="-127"/>
                <a:ea typeface="+mn-ea"/>
                <a:cs typeface="Times New Roman" panose="02020603050405020304" pitchFamily="18" charset="0"/>
              </a:rPr>
              <a:t> p</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delta p </a:t>
            </a:r>
            <a:r>
              <a:rPr lang="ko-KR" altLang="ko-KR" sz="1200" kern="100" dirty="0">
                <a:effectLst/>
                <a:latin typeface="맑은 고딕" panose="020B0503020000020004" pitchFamily="34" charset="-127"/>
                <a:ea typeface="+mn-ea"/>
                <a:cs typeface="Times New Roman" panose="02020603050405020304" pitchFamily="18" charset="0"/>
              </a:rPr>
              <a:t>만큼 이동시키면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이러한 과정을 반복하여 애니메이션을 만들어 냅니다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So, we use a numerical model for physics-based animation.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Start at initial position p (t_0).</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Consider a small time interval, delta 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This method uses a numerical integration to find the change delta p of position p during delta t time.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Now you can move p by delta p. Repeat this process to create the animation.</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46499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앞</a:t>
            </a:r>
            <a:r>
              <a:rPr lang="en-US" altLang="ko-KR" sz="1200" kern="100" dirty="0">
                <a:effectLst/>
                <a:latin typeface="맑은 고딕" panose="020B0503020000020004" pitchFamily="34" charset="-127"/>
                <a:ea typeface="+mn-ea"/>
                <a:cs typeface="Times New Roman" panose="02020603050405020304" pitchFamily="18" charset="0"/>
              </a:rPr>
              <a:t> slide</a:t>
            </a:r>
            <a:r>
              <a:rPr lang="ko-KR" altLang="ko-KR" sz="1200" kern="100" dirty="0">
                <a:effectLst/>
                <a:latin typeface="맑은 고딕" panose="020B0503020000020004" pitchFamily="34" charset="-127"/>
                <a:ea typeface="+mn-ea"/>
                <a:cs typeface="Times New Roman" panose="02020603050405020304" pitchFamily="18" charset="0"/>
              </a:rPr>
              <a:t>의 대략적인 설명만으로는</a:t>
            </a:r>
            <a:r>
              <a:rPr lang="en-US" altLang="ko-KR" sz="1200" kern="100" dirty="0">
                <a:effectLst/>
                <a:latin typeface="맑은 고딕" panose="020B0503020000020004" pitchFamily="34" charset="-127"/>
                <a:ea typeface="+mn-ea"/>
                <a:cs typeface="Times New Roman" panose="02020603050405020304" pitchFamily="18" charset="0"/>
              </a:rPr>
              <a:t> numerical model</a:t>
            </a:r>
            <a:r>
              <a:rPr lang="ko-KR" altLang="ko-KR" sz="1200" kern="100" dirty="0">
                <a:effectLst/>
                <a:latin typeface="맑은 고딕" panose="020B0503020000020004" pitchFamily="34" charset="-127"/>
                <a:ea typeface="+mn-ea"/>
                <a:cs typeface="Times New Roman" panose="02020603050405020304" pitchFamily="18" charset="0"/>
              </a:rPr>
              <a:t>을 이해하기 어렵습니다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먼저</a:t>
            </a:r>
            <a:r>
              <a:rPr lang="en-US" altLang="ko-KR" sz="1200" kern="100" dirty="0">
                <a:effectLst/>
                <a:latin typeface="맑은 고딕" panose="020B0503020000020004" pitchFamily="34" charset="-127"/>
                <a:ea typeface="+mn-ea"/>
                <a:cs typeface="Times New Roman" panose="02020603050405020304" pitchFamily="18" charset="0"/>
              </a:rPr>
              <a:t> position</a:t>
            </a:r>
            <a:r>
              <a:rPr lang="ko-KR" altLang="ko-KR" sz="1200" kern="100" dirty="0">
                <a:effectLst/>
                <a:latin typeface="맑은 고딕" panose="020B0503020000020004" pitchFamily="34" charset="-127"/>
                <a:ea typeface="+mn-ea"/>
                <a:cs typeface="Times New Roman" panose="02020603050405020304" pitchFamily="18" charset="0"/>
              </a:rPr>
              <a:t>과 속도</a:t>
            </a:r>
            <a:r>
              <a:rPr lang="en-US" altLang="ko-KR" sz="1200" kern="100" dirty="0">
                <a:effectLst/>
                <a:latin typeface="맑은 고딕" panose="020B0503020000020004" pitchFamily="34" charset="-127"/>
                <a:ea typeface="+mn-ea"/>
                <a:cs typeface="Times New Roman" panose="02020603050405020304" pitchFamily="18" charset="0"/>
              </a:rPr>
              <a:t> (velocity), </a:t>
            </a:r>
            <a:r>
              <a:rPr lang="ko-KR" altLang="ko-KR" sz="1200" kern="100" dirty="0">
                <a:effectLst/>
                <a:latin typeface="맑은 고딕" panose="020B0503020000020004" pitchFamily="34" charset="-127"/>
                <a:ea typeface="+mn-ea"/>
                <a:cs typeface="Times New Roman" panose="02020603050405020304" pitchFamily="18" charset="0"/>
              </a:rPr>
              <a:t>가속도</a:t>
            </a:r>
            <a:r>
              <a:rPr lang="en-US" altLang="ko-KR" sz="1200" kern="100" dirty="0">
                <a:effectLst/>
                <a:latin typeface="맑은 고딕" panose="020B0503020000020004" pitchFamily="34" charset="-127"/>
                <a:ea typeface="+mn-ea"/>
                <a:cs typeface="Times New Roman" panose="02020603050405020304" pitchFamily="18" charset="0"/>
              </a:rPr>
              <a:t> (acceleration) </a:t>
            </a:r>
            <a:r>
              <a:rPr lang="ko-KR" altLang="ko-KR" sz="1200" kern="100" dirty="0">
                <a:effectLst/>
                <a:latin typeface="맑은 고딕" panose="020B0503020000020004" pitchFamily="34" charset="-127"/>
                <a:ea typeface="+mn-ea"/>
                <a:cs typeface="Times New Roman" panose="02020603050405020304" pitchFamily="18" charset="0"/>
              </a:rPr>
              <a:t>간의 관계를 다시 복습해 보기로 하죠</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Position</a:t>
            </a:r>
            <a:r>
              <a:rPr lang="ko-KR" altLang="ko-KR" sz="1200" kern="100" dirty="0">
                <a:effectLst/>
                <a:latin typeface="맑은 고딕" panose="020B0503020000020004" pitchFamily="34" charset="-127"/>
                <a:ea typeface="+mn-ea"/>
                <a:cs typeface="Times New Roman" panose="02020603050405020304" pitchFamily="18" charset="0"/>
              </a:rPr>
              <a:t>을</a:t>
            </a:r>
            <a:r>
              <a:rPr lang="en-US" altLang="ko-KR" sz="1200" kern="100" dirty="0">
                <a:effectLst/>
                <a:latin typeface="맑은 고딕" panose="020B0503020000020004" pitchFamily="34" charset="-127"/>
                <a:ea typeface="+mn-ea"/>
                <a:cs typeface="Times New Roman" panose="02020603050405020304" pitchFamily="18" charset="0"/>
              </a:rPr>
              <a:t> p</a:t>
            </a:r>
            <a:r>
              <a:rPr lang="ko-KR" altLang="ko-KR" sz="1200" kern="100" dirty="0">
                <a:effectLst/>
                <a:latin typeface="맑은 고딕" panose="020B0503020000020004" pitchFamily="34" charset="-127"/>
                <a:ea typeface="+mn-ea"/>
                <a:cs typeface="Times New Roman" panose="02020603050405020304" pitchFamily="18" charset="0"/>
              </a:rPr>
              <a:t>로 표기 하겠습니다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Velocity</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position</a:t>
            </a:r>
            <a:r>
              <a:rPr lang="ko-KR" altLang="ko-KR" sz="1200" kern="100" dirty="0">
                <a:effectLst/>
                <a:latin typeface="맑은 고딕" panose="020B0503020000020004" pitchFamily="34" charset="-127"/>
                <a:ea typeface="+mn-ea"/>
                <a:cs typeface="Times New Roman" panose="02020603050405020304" pitchFamily="18" charset="0"/>
              </a:rPr>
              <a:t>의 </a:t>
            </a:r>
            <a:r>
              <a:rPr lang="ko-KR" altLang="ko-KR" sz="1200" kern="100" dirty="0" err="1">
                <a:effectLst/>
                <a:latin typeface="맑은 고딕" panose="020B0503020000020004" pitchFamily="34" charset="-127"/>
                <a:ea typeface="+mn-ea"/>
                <a:cs typeface="Times New Roman" panose="02020603050405020304" pitchFamily="18" charset="0"/>
              </a:rPr>
              <a:t>변화량</a:t>
            </a:r>
            <a:r>
              <a:rPr lang="ko-KR" altLang="ko-KR" sz="1200" kern="100" dirty="0">
                <a:effectLst/>
                <a:latin typeface="맑은 고딕" panose="020B0503020000020004" pitchFamily="34" charset="-127"/>
                <a:ea typeface="+mn-ea"/>
                <a:cs typeface="Times New Roman" panose="02020603050405020304" pitchFamily="18" charset="0"/>
              </a:rPr>
              <a:t> 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즉</a:t>
            </a:r>
            <a:r>
              <a:rPr lang="en-US" altLang="ko-KR" sz="1200" kern="100" dirty="0">
                <a:effectLst/>
                <a:latin typeface="맑은 고딕" panose="020B0503020000020004" pitchFamily="34" charset="-127"/>
                <a:ea typeface="+mn-ea"/>
                <a:cs typeface="Times New Roman" panose="02020603050405020304" pitchFamily="18" charset="0"/>
              </a:rPr>
              <a:t>, velocity v</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position p</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시간</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a:effectLst/>
                <a:latin typeface="맑은 고딕" panose="020B0503020000020004" pitchFamily="34" charset="-127"/>
                <a:ea typeface="+mn-ea"/>
                <a:cs typeface="Times New Roman" panose="02020603050405020304" pitchFamily="18" charset="0"/>
              </a:rPr>
              <a:t>에 관하여</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미분한 것</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즉</a:t>
            </a:r>
            <a:r>
              <a:rPr lang="en-US" altLang="ko-KR" sz="1200" kern="100" dirty="0">
                <a:effectLst/>
                <a:latin typeface="맑은 고딕" panose="020B0503020000020004" pitchFamily="34" charset="-127"/>
                <a:ea typeface="+mn-ea"/>
                <a:cs typeface="Times New Roman" panose="02020603050405020304" pitchFamily="18" charset="0"/>
              </a:rPr>
              <a:t> v = </a:t>
            </a:r>
            <a:r>
              <a:rPr lang="en-US" altLang="ko-KR" sz="1200" kern="100" dirty="0" err="1">
                <a:effectLst/>
                <a:latin typeface="맑은 고딕" panose="020B0503020000020004" pitchFamily="34" charset="-127"/>
                <a:ea typeface="+mn-ea"/>
                <a:cs typeface="Times New Roman" panose="02020603050405020304" pitchFamily="18" charset="0"/>
              </a:rPr>
              <a:t>dp</a:t>
            </a:r>
            <a:r>
              <a:rPr lang="en-US" altLang="ko-KR" sz="1200" kern="100" dirty="0">
                <a:effectLst/>
                <a:latin typeface="맑은 고딕" panose="020B0503020000020004" pitchFamily="34" charset="-127"/>
                <a:ea typeface="+mn-ea"/>
                <a:cs typeface="Times New Roman" panose="02020603050405020304" pitchFamily="18" charset="0"/>
              </a:rPr>
              <a:t>/</a:t>
            </a:r>
            <a:r>
              <a:rPr lang="en-US" altLang="ko-KR" sz="1200" kern="100" dirty="0" err="1">
                <a:effectLst/>
                <a:latin typeface="맑은 고딕" panose="020B0503020000020004" pitchFamily="34" charset="-127"/>
                <a:ea typeface="+mn-ea"/>
                <a:cs typeface="Times New Roman" panose="02020603050405020304" pitchFamily="18" charset="0"/>
              </a:rPr>
              <a:t>dt</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반대로 생각하면</a:t>
            </a:r>
            <a:r>
              <a:rPr lang="en-US" altLang="ko-KR" sz="1200" kern="100" dirty="0">
                <a:effectLst/>
                <a:latin typeface="맑은 고딕" panose="020B0503020000020004" pitchFamily="34" charset="-127"/>
                <a:ea typeface="+mn-ea"/>
                <a:cs typeface="Times New Roman" panose="02020603050405020304" pitchFamily="18" charset="0"/>
              </a:rPr>
              <a:t> velocity v</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t</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t + delta t </a:t>
            </a:r>
            <a:r>
              <a:rPr lang="ko-KR" altLang="ko-KR" sz="1200" kern="100" dirty="0">
                <a:effectLst/>
                <a:latin typeface="맑은 고딕" panose="020B0503020000020004" pitchFamily="34" charset="-127"/>
                <a:ea typeface="+mn-ea"/>
                <a:cs typeface="Times New Roman" panose="02020603050405020304" pitchFamily="18" charset="0"/>
              </a:rPr>
              <a:t>까지 적분하면</a:t>
            </a:r>
            <a:r>
              <a:rPr lang="en-US" altLang="ko-KR" sz="1200" kern="100" dirty="0">
                <a:effectLst/>
                <a:latin typeface="맑은 고딕" panose="020B0503020000020004" pitchFamily="34" charset="-127"/>
                <a:ea typeface="+mn-ea"/>
                <a:cs typeface="Times New Roman" panose="02020603050405020304" pitchFamily="18" charset="0"/>
              </a:rPr>
              <a:t> position</a:t>
            </a:r>
            <a:r>
              <a:rPr lang="ko-KR" altLang="ko-KR" sz="1200" kern="100" dirty="0">
                <a:effectLst/>
                <a:latin typeface="맑은 고딕" panose="020B0503020000020004" pitchFamily="34" charset="-127"/>
                <a:ea typeface="+mn-ea"/>
                <a:cs typeface="Times New Roman" panose="02020603050405020304" pitchFamily="18" charset="0"/>
              </a:rPr>
              <a:t>의 증가분을 구할 수 있게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간단히 말해</a:t>
            </a:r>
            <a:r>
              <a:rPr lang="en-US" altLang="ko-KR" sz="1200" kern="100" dirty="0">
                <a:effectLst/>
                <a:latin typeface="맑은 고딕" panose="020B0503020000020004" pitchFamily="34" charset="-127"/>
                <a:ea typeface="+mn-ea"/>
                <a:cs typeface="Times New Roman" panose="02020603050405020304" pitchFamily="18" charset="0"/>
              </a:rPr>
              <a:t> position</a:t>
            </a:r>
            <a:r>
              <a:rPr lang="ko-KR" altLang="ko-KR" sz="1200" kern="100" dirty="0">
                <a:effectLst/>
                <a:latin typeface="맑은 고딕" panose="020B0503020000020004" pitchFamily="34" charset="-127"/>
                <a:ea typeface="+mn-ea"/>
                <a:cs typeface="Times New Roman" panose="02020603050405020304" pitchFamily="18" charset="0"/>
              </a:rPr>
              <a:t>을 미분하면</a:t>
            </a:r>
            <a:r>
              <a:rPr lang="en-US" altLang="ko-KR" sz="1200" kern="100" dirty="0">
                <a:effectLst/>
                <a:latin typeface="맑은 고딕" panose="020B0503020000020004" pitchFamily="34" charset="-127"/>
                <a:ea typeface="+mn-ea"/>
                <a:cs typeface="Times New Roman" panose="02020603050405020304" pitchFamily="18" charset="0"/>
              </a:rPr>
              <a:t> velocity</a:t>
            </a:r>
            <a:r>
              <a:rPr lang="ko-KR" altLang="ko-KR" sz="1200" kern="100" dirty="0">
                <a:effectLst/>
                <a:latin typeface="맑은 고딕" panose="020B0503020000020004" pitchFamily="34" charset="-127"/>
                <a:ea typeface="+mn-ea"/>
                <a:cs typeface="Times New Roman" panose="02020603050405020304" pitchFamily="18" charset="0"/>
              </a:rPr>
              <a:t>가 되고</a:t>
            </a:r>
            <a:r>
              <a:rPr lang="en-US" altLang="ko-KR" sz="1200" kern="100" dirty="0">
                <a:effectLst/>
                <a:latin typeface="맑은 고딕" panose="020B0503020000020004" pitchFamily="34" charset="-127"/>
                <a:ea typeface="+mn-ea"/>
                <a:cs typeface="Times New Roman" panose="02020603050405020304" pitchFamily="18" charset="0"/>
              </a:rPr>
              <a:t>, velocity</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적분하면</a:t>
            </a:r>
            <a:r>
              <a:rPr lang="en-US" altLang="ko-KR" sz="1200" kern="100" dirty="0">
                <a:effectLst/>
                <a:latin typeface="맑은 고딕" panose="020B0503020000020004" pitchFamily="34" charset="-127"/>
                <a:ea typeface="+mn-ea"/>
                <a:cs typeface="Times New Roman" panose="02020603050405020304" pitchFamily="18" charset="0"/>
              </a:rPr>
              <a:t> position </a:t>
            </a:r>
            <a:r>
              <a:rPr lang="ko-KR" altLang="ko-KR" sz="1200" kern="100" dirty="0">
                <a:effectLst/>
                <a:latin typeface="맑은 고딕" panose="020B0503020000020004" pitchFamily="34" charset="-127"/>
                <a:ea typeface="+mn-ea"/>
                <a:cs typeface="Times New Roman" panose="02020603050405020304" pitchFamily="18" charset="0"/>
              </a:rPr>
              <a:t>이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Position</a:t>
            </a:r>
            <a:r>
              <a:rPr lang="ko-KR" altLang="ko-KR" sz="1200" kern="100" dirty="0">
                <a:effectLst/>
                <a:latin typeface="맑은 고딕" panose="020B0503020000020004" pitchFamily="34" charset="-127"/>
                <a:ea typeface="+mn-ea"/>
                <a:cs typeface="Times New Roman" panose="02020603050405020304" pitchFamily="18" charset="0"/>
              </a:rPr>
              <a:t>과</a:t>
            </a:r>
            <a:r>
              <a:rPr lang="en-US" altLang="ko-KR" sz="1200" kern="100" dirty="0">
                <a:effectLst/>
                <a:latin typeface="맑은 고딕" panose="020B0503020000020004" pitchFamily="34" charset="-127"/>
                <a:ea typeface="+mn-ea"/>
                <a:cs typeface="Times New Roman" panose="02020603050405020304" pitchFamily="18" charset="0"/>
              </a:rPr>
              <a:t> velocity</a:t>
            </a:r>
            <a:r>
              <a:rPr lang="ko-KR" altLang="ko-KR" sz="1200" kern="100" dirty="0">
                <a:effectLst/>
                <a:latin typeface="맑은 고딕" panose="020B0503020000020004" pitchFamily="34" charset="-127"/>
                <a:ea typeface="+mn-ea"/>
                <a:cs typeface="Times New Roman" panose="02020603050405020304" pitchFamily="18" charset="0"/>
              </a:rPr>
              <a:t>간의 관계가 똑같이</a:t>
            </a:r>
            <a:r>
              <a:rPr lang="en-US" altLang="ko-KR" sz="1200" kern="100" dirty="0">
                <a:effectLst/>
                <a:latin typeface="맑은 고딕" panose="020B0503020000020004" pitchFamily="34" charset="-127"/>
                <a:ea typeface="+mn-ea"/>
                <a:cs typeface="Times New Roman" panose="02020603050405020304" pitchFamily="18" charset="0"/>
              </a:rPr>
              <a:t> velocity</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acceleration</a:t>
            </a:r>
            <a:r>
              <a:rPr lang="ko-KR" altLang="ko-KR" sz="1200" kern="100" dirty="0">
                <a:effectLst/>
                <a:latin typeface="맑은 고딕" panose="020B0503020000020004" pitchFamily="34" charset="-127"/>
                <a:ea typeface="+mn-ea"/>
                <a:cs typeface="Times New Roman" panose="02020603050405020304" pitchFamily="18" charset="0"/>
              </a:rPr>
              <a:t>간에 적용될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가속도</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a:effectLst/>
                <a:latin typeface="맑은 고딕" panose="020B0503020000020004" pitchFamily="34" charset="-127"/>
                <a:ea typeface="+mn-ea"/>
                <a:cs typeface="Times New Roman" panose="02020603050405020304" pitchFamily="18" charset="0"/>
              </a:rPr>
              <a:t>는 속도를 시간에 관해 미분한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가속도를 적분하면 속도의 </a:t>
            </a:r>
            <a:r>
              <a:rPr lang="ko-KR" altLang="ko-KR" sz="1200" kern="100" dirty="0" err="1">
                <a:effectLst/>
                <a:latin typeface="맑은 고딕" panose="020B0503020000020004" pitchFamily="34" charset="-127"/>
                <a:ea typeface="+mn-ea"/>
                <a:cs typeface="Times New Roman" panose="02020603050405020304" pitchFamily="18" charset="0"/>
              </a:rPr>
              <a:t>증가량을</a:t>
            </a:r>
            <a:r>
              <a:rPr lang="ko-KR" altLang="ko-KR" sz="1200" kern="100" dirty="0">
                <a:effectLst/>
                <a:latin typeface="맑은 고딕" panose="020B0503020000020004" pitchFamily="34" charset="-127"/>
                <a:ea typeface="+mn-ea"/>
                <a:cs typeface="Times New Roman" panose="02020603050405020304" pitchFamily="18" charset="0"/>
              </a:rPr>
              <a:t> 구할 수 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It is difficult to understand the numerical model with only a rough description of the previous slide. Let's first review the relationship between position, velocity, and acceleration.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Let's write the position in p.</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Velocity is the amount of change in position. That is, velocity v is the derivative of position p with respect to time t, v = </a:t>
            </a:r>
            <a:r>
              <a:rPr lang="en-US" altLang="ko-KR" sz="1200" kern="100" dirty="0" err="1">
                <a:effectLst/>
                <a:latin typeface="맑은 고딕" panose="020B0503020000020004" pitchFamily="34" charset="-127"/>
                <a:ea typeface="+mn-ea"/>
                <a:cs typeface="Times New Roman" panose="02020603050405020304" pitchFamily="18" charset="0"/>
              </a:rPr>
              <a:t>dp</a:t>
            </a:r>
            <a:r>
              <a:rPr lang="en-US" altLang="ko-KR" sz="1200" kern="100" dirty="0">
                <a:effectLst/>
                <a:latin typeface="맑은 고딕" panose="020B0503020000020004" pitchFamily="34" charset="-127"/>
                <a:ea typeface="+mn-ea"/>
                <a:cs typeface="Times New Roman" panose="02020603050405020304" pitchFamily="18" charset="0"/>
              </a:rPr>
              <a:t> / </a:t>
            </a:r>
            <a:r>
              <a:rPr lang="en-US" altLang="ko-KR" sz="1200" kern="100" dirty="0" err="1">
                <a:effectLst/>
                <a:latin typeface="맑은 고딕" panose="020B0503020000020004" pitchFamily="34" charset="-127"/>
                <a:ea typeface="+mn-ea"/>
                <a:cs typeface="Times New Roman" panose="02020603050405020304" pitchFamily="18" charset="0"/>
              </a:rPr>
              <a:t>dt.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Conversely, if you integrate velocity v from t to t + delta t, you can get increment of position. Simply put, if position is differentiated, it becomes velocity, and when velocity is integrated, it becomes position.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relationship between position and velocity can be applied equally between velocity and acceleration. The acceleration a is the derivative of the velocity with respect to time.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Acceleration can be integrated to obtain an increase in speed.</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41741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문제는 적분을 어떻게 계산하는가 하는 것입니다</a:t>
            </a:r>
            <a:r>
              <a:rPr lang="en-US" altLang="ko-KR" sz="1200" kern="100" dirty="0">
                <a:effectLst/>
                <a:latin typeface="맑은 고딕" panose="020B0503020000020004" pitchFamily="34" charset="-127"/>
                <a:ea typeface="+mn-ea"/>
                <a:cs typeface="Times New Roman" panose="02020603050405020304" pitchFamily="18" charset="0"/>
              </a:rPr>
              <a:t>. p</a:t>
            </a:r>
            <a:r>
              <a:rPr lang="ko-KR" altLang="ko-KR" sz="1200" kern="100" dirty="0">
                <a:effectLst/>
                <a:latin typeface="맑은 고딕" panose="020B0503020000020004" pitchFamily="34" charset="-127"/>
                <a:ea typeface="+mn-ea"/>
                <a:cs typeface="Times New Roman" panose="02020603050405020304" pitchFamily="18" charset="0"/>
              </a:rPr>
              <a:t>의 계산을 위해서는</a:t>
            </a:r>
            <a:r>
              <a:rPr lang="en-US" altLang="ko-KR" sz="1200" kern="100" dirty="0">
                <a:effectLst/>
                <a:latin typeface="맑은 고딕" panose="020B0503020000020004" pitchFamily="34" charset="-127"/>
                <a:ea typeface="+mn-ea"/>
                <a:cs typeface="Times New Roman" panose="02020603050405020304" pitchFamily="18" charset="0"/>
              </a:rPr>
              <a:t> v</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적분해야 하고</a:t>
            </a:r>
            <a:r>
              <a:rPr lang="en-US" altLang="ko-KR" sz="1200" kern="100" dirty="0">
                <a:effectLst/>
                <a:latin typeface="맑은 고딕" panose="020B0503020000020004" pitchFamily="34" charset="-127"/>
                <a:ea typeface="+mn-ea"/>
                <a:cs typeface="Times New Roman" panose="02020603050405020304" pitchFamily="18" charset="0"/>
              </a:rPr>
              <a:t>, v </a:t>
            </a:r>
            <a:r>
              <a:rPr lang="ko-KR" altLang="ko-KR" sz="1200" kern="100" dirty="0">
                <a:effectLst/>
                <a:latin typeface="맑은 고딕" panose="020B0503020000020004" pitchFamily="34" charset="-127"/>
                <a:ea typeface="+mn-ea"/>
                <a:cs typeface="Times New Roman" panose="02020603050405020304" pitchFamily="18" charset="0"/>
              </a:rPr>
              <a:t>계산을 위해서는</a:t>
            </a:r>
            <a:r>
              <a:rPr lang="en-US" altLang="ko-KR" sz="1200" kern="100" dirty="0">
                <a:effectLst/>
                <a:latin typeface="맑은 고딕" panose="020B0503020000020004" pitchFamily="34" charset="-127"/>
                <a:ea typeface="+mn-ea"/>
                <a:cs typeface="Times New Roman" panose="02020603050405020304" pitchFamily="18" charset="0"/>
              </a:rPr>
              <a:t> a</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적분해야 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적분을 가장 간단하게 구현하는 것은</a:t>
            </a:r>
            <a:r>
              <a:rPr lang="en-US" altLang="ko-KR" sz="1200" kern="100" dirty="0">
                <a:effectLst/>
                <a:latin typeface="맑은 고딕" panose="020B0503020000020004" pitchFamily="34" charset="-127"/>
                <a:ea typeface="+mn-ea"/>
                <a:cs typeface="Times New Roman" panose="02020603050405020304" pitchFamily="18" charset="0"/>
              </a:rPr>
              <a:t> v*(delta t), </a:t>
            </a:r>
            <a:r>
              <a:rPr lang="ko-KR" altLang="ko-KR" sz="1200" kern="100" dirty="0">
                <a:effectLst/>
                <a:latin typeface="맑은 고딕" panose="020B0503020000020004" pitchFamily="34" charset="-127"/>
                <a:ea typeface="+mn-ea"/>
                <a:cs typeface="Times New Roman" panose="02020603050405020304" pitchFamily="18" charset="0"/>
              </a:rPr>
              <a:t>또는</a:t>
            </a:r>
            <a:r>
              <a:rPr lang="en-US" altLang="ko-KR" sz="1200" kern="100" dirty="0">
                <a:effectLst/>
                <a:latin typeface="맑은 고딕" panose="020B0503020000020004" pitchFamily="34" charset="-127"/>
                <a:ea typeface="+mn-ea"/>
                <a:cs typeface="Times New Roman" panose="02020603050405020304" pitchFamily="18" charset="0"/>
              </a:rPr>
              <a:t> a*(delta t) </a:t>
            </a:r>
            <a:r>
              <a:rPr lang="ko-KR" altLang="ko-KR" sz="1200" kern="100" dirty="0">
                <a:effectLst/>
                <a:latin typeface="맑은 고딕" panose="020B0503020000020004" pitchFamily="34" charset="-127"/>
                <a:ea typeface="+mn-ea"/>
                <a:cs typeface="Times New Roman" panose="02020603050405020304" pitchFamily="18" charset="0"/>
              </a:rPr>
              <a:t>와 같이 간단한 곱으로 계산하는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이와 같은 방식을</a:t>
            </a:r>
            <a:r>
              <a:rPr lang="en-US" altLang="ko-KR" sz="1200" kern="100" dirty="0">
                <a:effectLst/>
                <a:latin typeface="맑은 고딕" panose="020B0503020000020004" pitchFamily="34" charset="-127"/>
                <a:ea typeface="+mn-ea"/>
                <a:cs typeface="Times New Roman" panose="02020603050405020304" pitchFamily="18" charset="0"/>
              </a:rPr>
              <a:t> Euler method</a:t>
            </a:r>
            <a:r>
              <a:rPr lang="ko-KR" altLang="ko-KR" sz="1200" kern="100" dirty="0" err="1">
                <a:effectLst/>
                <a:latin typeface="맑은 고딕" panose="020B0503020000020004" pitchFamily="34" charset="-127"/>
                <a:ea typeface="+mn-ea"/>
                <a:cs typeface="Times New Roman" panose="02020603050405020304" pitchFamily="18" charset="0"/>
              </a:rPr>
              <a:t>라고</a:t>
            </a:r>
            <a:r>
              <a:rPr lang="ko-KR" altLang="ko-KR" sz="1200" kern="100" dirty="0">
                <a:effectLst/>
                <a:latin typeface="맑은 고딕" panose="020B0503020000020004" pitchFamily="34" charset="-127"/>
                <a:ea typeface="+mn-ea"/>
                <a:cs typeface="Times New Roman" panose="02020603050405020304" pitchFamily="18" charset="0"/>
              </a:rPr>
              <a:t> 부릅니다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아래 그림을 보면</a:t>
            </a:r>
            <a:r>
              <a:rPr lang="en-US" altLang="ko-KR" sz="1200" kern="100" dirty="0">
                <a:effectLst/>
                <a:latin typeface="맑은 고딕" panose="020B0503020000020004" pitchFamily="34" charset="-127"/>
                <a:ea typeface="+mn-ea"/>
                <a:cs typeface="Times New Roman" panose="02020603050405020304" pitchFamily="18" charset="0"/>
              </a:rPr>
              <a:t> p(t)</a:t>
            </a:r>
            <a:r>
              <a:rPr lang="ko-KR" altLang="ko-KR" sz="1200" kern="100" dirty="0">
                <a:effectLst/>
                <a:latin typeface="맑은 고딕" panose="020B0503020000020004" pitchFamily="34" charset="-127"/>
                <a:ea typeface="+mn-ea"/>
                <a:cs typeface="Times New Roman" panose="02020603050405020304" pitchFamily="18" charset="0"/>
              </a:rPr>
              <a:t>에서의 속도</a:t>
            </a:r>
            <a:r>
              <a:rPr lang="en-US" altLang="ko-KR" sz="1200" kern="100" dirty="0">
                <a:effectLst/>
                <a:latin typeface="맑은 고딕" panose="020B0503020000020004" pitchFamily="34" charset="-127"/>
                <a:ea typeface="+mn-ea"/>
                <a:cs typeface="Times New Roman" panose="02020603050405020304" pitchFamily="18" charset="0"/>
              </a:rPr>
              <a:t> v(t) </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err="1">
                <a:effectLst/>
                <a:latin typeface="맑은 고딕" panose="020B0503020000020004" pitchFamily="34" charset="-127"/>
                <a:ea typeface="+mn-ea"/>
                <a:cs typeface="Times New Roman" panose="02020603050405020304" pitchFamily="18" charset="0"/>
              </a:rPr>
              <a:t>방향벡터로</a:t>
            </a:r>
            <a:r>
              <a:rPr lang="ko-KR" altLang="ko-KR" sz="1200" kern="100" dirty="0">
                <a:effectLst/>
                <a:latin typeface="맑은 고딕" panose="020B0503020000020004" pitchFamily="34" charset="-127"/>
                <a:ea typeface="+mn-ea"/>
                <a:cs typeface="Times New Roman" panose="02020603050405020304" pitchFamily="18" charset="0"/>
              </a:rPr>
              <a:t> 하여</a:t>
            </a:r>
            <a:r>
              <a:rPr lang="en-US" altLang="ko-KR" sz="1200" kern="100" dirty="0">
                <a:effectLst/>
                <a:latin typeface="맑은 고딕" panose="020B0503020000020004" pitchFamily="34" charset="-127"/>
                <a:ea typeface="+mn-ea"/>
                <a:cs typeface="Times New Roman" panose="02020603050405020304" pitchFamily="18" charset="0"/>
              </a:rPr>
              <a:t>, (v delta t) </a:t>
            </a:r>
            <a:r>
              <a:rPr lang="ko-KR" altLang="ko-KR" sz="1200" kern="100" dirty="0">
                <a:effectLst/>
                <a:latin typeface="맑은 고딕" panose="020B0503020000020004" pitchFamily="34" charset="-127"/>
                <a:ea typeface="+mn-ea"/>
                <a:cs typeface="Times New Roman" panose="02020603050405020304" pitchFamily="18" charset="0"/>
              </a:rPr>
              <a:t>만큼 진행한 것을 다음</a:t>
            </a:r>
            <a:r>
              <a:rPr lang="en-US" altLang="ko-KR" sz="1200" kern="100" dirty="0">
                <a:effectLst/>
                <a:latin typeface="맑은 고딕" panose="020B0503020000020004" pitchFamily="34" charset="-127"/>
                <a:ea typeface="+mn-ea"/>
                <a:cs typeface="Times New Roman" panose="02020603050405020304" pitchFamily="18" charset="0"/>
              </a:rPr>
              <a:t> step</a:t>
            </a:r>
            <a:r>
              <a:rPr lang="ko-KR" altLang="ko-KR" sz="1200" kern="100" dirty="0">
                <a:effectLst/>
                <a:latin typeface="맑은 고딕" panose="020B0503020000020004" pitchFamily="34" charset="-127"/>
                <a:ea typeface="+mn-ea"/>
                <a:cs typeface="Times New Roman" panose="02020603050405020304" pitchFamily="18" charset="0"/>
              </a:rPr>
              <a:t>의 위치로 정하는 것을 알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그러나 곡선의 경로인 경우 실제</a:t>
            </a:r>
            <a:r>
              <a:rPr lang="en-US" altLang="ko-KR" sz="1200" kern="100" dirty="0">
                <a:effectLst/>
                <a:latin typeface="맑은 고딕" panose="020B0503020000020004" pitchFamily="34" charset="-127"/>
                <a:ea typeface="+mn-ea"/>
                <a:cs typeface="Times New Roman" panose="02020603050405020304" pitchFamily="18" charset="0"/>
              </a:rPr>
              <a:t> p(t + delta t)</a:t>
            </a:r>
            <a:r>
              <a:rPr lang="ko-KR" altLang="ko-KR" sz="1200" kern="100" dirty="0">
                <a:effectLst/>
                <a:latin typeface="맑은 고딕" panose="020B0503020000020004" pitchFamily="34" charset="-127"/>
                <a:ea typeface="+mn-ea"/>
                <a:cs typeface="Times New Roman" panose="02020603050405020304" pitchFamily="18" charset="0"/>
              </a:rPr>
              <a:t>는</a:t>
            </a:r>
            <a:r>
              <a:rPr lang="en-US" altLang="ko-KR" sz="1200" kern="100" dirty="0">
                <a:effectLst/>
                <a:latin typeface="맑은 고딕" panose="020B0503020000020004" pitchFamily="34" charset="-127"/>
                <a:ea typeface="+mn-ea"/>
                <a:cs typeface="Times New Roman" panose="02020603050405020304" pitchFamily="18" charset="0"/>
              </a:rPr>
              <a:t> Euler method</a:t>
            </a:r>
            <a:r>
              <a:rPr lang="ko-KR" altLang="ko-KR" sz="1200" kern="100" dirty="0">
                <a:effectLst/>
                <a:latin typeface="맑은 고딕" panose="020B0503020000020004" pitchFamily="34" charset="-127"/>
                <a:ea typeface="+mn-ea"/>
                <a:cs typeface="Times New Roman" panose="02020603050405020304" pitchFamily="18" charset="0"/>
              </a:rPr>
              <a:t>로 계산한 결</a:t>
            </a:r>
            <a:r>
              <a:rPr lang="ko-KR" altLang="en-US" sz="1200" kern="100" dirty="0">
                <a:effectLst/>
                <a:latin typeface="맑은 고딕" panose="020B0503020000020004" pitchFamily="34" charset="-127"/>
                <a:ea typeface="+mn-ea"/>
                <a:cs typeface="Times New Roman" panose="02020603050405020304" pitchFamily="18" charset="0"/>
              </a:rPr>
              <a:t>과</a:t>
            </a:r>
            <a:r>
              <a:rPr lang="ko-KR" altLang="ko-KR" sz="1200" kern="100" dirty="0">
                <a:effectLst/>
                <a:latin typeface="맑은 고딕" panose="020B0503020000020004" pitchFamily="34" charset="-127"/>
                <a:ea typeface="+mn-ea"/>
                <a:cs typeface="Times New Roman" panose="02020603050405020304" pitchFamily="18" charset="0"/>
              </a:rPr>
              <a:t>와 다르며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둘 사이에</a:t>
            </a:r>
            <a:r>
              <a:rPr lang="en-US" altLang="ko-KR" sz="1200" kern="100" dirty="0">
                <a:effectLst/>
                <a:latin typeface="맑은 고딕" panose="020B0503020000020004" pitchFamily="34" charset="-127"/>
                <a:ea typeface="+mn-ea"/>
                <a:cs typeface="Times New Roman" panose="02020603050405020304" pitchFamily="18" charset="0"/>
              </a:rPr>
              <a:t> error</a:t>
            </a:r>
            <a:r>
              <a:rPr lang="ko-KR" altLang="ko-KR" sz="1200" kern="100" dirty="0">
                <a:effectLst/>
                <a:latin typeface="맑은 고딕" panose="020B0503020000020004" pitchFamily="34" charset="-127"/>
                <a:ea typeface="+mn-ea"/>
                <a:cs typeface="Times New Roman" panose="02020603050405020304" pitchFamily="18" charset="0"/>
              </a:rPr>
              <a:t>가 존재함을 알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따라서</a:t>
            </a:r>
            <a:r>
              <a:rPr lang="en-US" altLang="ko-KR" sz="1200" kern="100" dirty="0">
                <a:effectLst/>
                <a:latin typeface="맑은 고딕" panose="020B0503020000020004" pitchFamily="34" charset="-127"/>
                <a:ea typeface="+mn-ea"/>
                <a:cs typeface="Times New Roman" panose="02020603050405020304" pitchFamily="18" charset="0"/>
              </a:rPr>
              <a:t> error</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줄이려면</a:t>
            </a:r>
            <a:r>
              <a:rPr lang="en-US" altLang="ko-KR" sz="1200" kern="100" dirty="0">
                <a:effectLst/>
                <a:latin typeface="맑은 고딕" panose="020B0503020000020004" pitchFamily="34" charset="-127"/>
                <a:ea typeface="+mn-ea"/>
                <a:cs typeface="Times New Roman" panose="02020603050405020304" pitchFamily="18" charset="0"/>
              </a:rPr>
              <a:t> time step</a:t>
            </a:r>
            <a:r>
              <a:rPr lang="ko-KR" altLang="ko-KR" sz="1200" kern="100" dirty="0">
                <a:effectLst/>
                <a:latin typeface="맑은 고딕" panose="020B0503020000020004" pitchFamily="34" charset="-127"/>
                <a:ea typeface="+mn-ea"/>
                <a:cs typeface="Times New Roman" panose="02020603050405020304" pitchFamily="18" charset="0"/>
              </a:rPr>
              <a:t>인</a:t>
            </a:r>
            <a:r>
              <a:rPr lang="en-US" altLang="ko-KR" sz="1200" kern="100" dirty="0">
                <a:effectLst/>
                <a:latin typeface="맑은 고딕" panose="020B0503020000020004" pitchFamily="34" charset="-127"/>
                <a:ea typeface="+mn-ea"/>
                <a:cs typeface="Times New Roman" panose="02020603050405020304" pitchFamily="18" charset="0"/>
              </a:rPr>
              <a:t> delta t</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매우 작게 해야 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그러나</a:t>
            </a:r>
            <a:r>
              <a:rPr lang="en-US" altLang="ko-KR" sz="1200" kern="100" dirty="0">
                <a:effectLst/>
                <a:latin typeface="맑은 고딕" panose="020B0503020000020004" pitchFamily="34" charset="-127"/>
                <a:ea typeface="+mn-ea"/>
                <a:cs typeface="Times New Roman" panose="02020603050405020304" pitchFamily="18" charset="0"/>
              </a:rPr>
              <a:t>, delta t</a:t>
            </a:r>
            <a:r>
              <a:rPr lang="ko-KR" altLang="ko-KR" sz="1200" kern="100" dirty="0">
                <a:effectLst/>
                <a:latin typeface="맑은 고딕" panose="020B0503020000020004" pitchFamily="34" charset="-127"/>
                <a:ea typeface="+mn-ea"/>
                <a:cs typeface="Times New Roman" panose="02020603050405020304" pitchFamily="18" charset="0"/>
              </a:rPr>
              <a:t>가 작아질 수록 </a:t>
            </a:r>
            <a:r>
              <a:rPr lang="ko-KR" altLang="ko-KR" sz="1200" kern="100" dirty="0" err="1">
                <a:effectLst/>
                <a:latin typeface="맑은 고딕" panose="020B0503020000020004" pitchFamily="34" charset="-127"/>
                <a:ea typeface="+mn-ea"/>
                <a:cs typeface="Times New Roman" panose="02020603050405020304" pitchFamily="18" charset="0"/>
              </a:rPr>
              <a:t>계산양이</a:t>
            </a:r>
            <a:r>
              <a:rPr lang="ko-KR" altLang="ko-KR" sz="1200" kern="100" dirty="0">
                <a:effectLst/>
                <a:latin typeface="맑은 고딕" panose="020B0503020000020004" pitchFamily="34" charset="-127"/>
                <a:ea typeface="+mn-ea"/>
                <a:cs typeface="Times New Roman" panose="02020603050405020304" pitchFamily="18" charset="0"/>
              </a:rPr>
              <a:t> 늘어나서 시뮬레이션 속도가 저하되게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problem is how to calculate the integral. For the calculation of p, we have to integrate v, and for the calculation we have to integrate a.</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simplest implementation of integrals is to compute a simple product such as v * (delta t), or a * (delta t). This is called the Euler method.</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the figure below, we can see that the velocity v (t) at p (t) is the direction vector, and the step advances by (v delta t) to the position of the next step. However, in the case of the path of the curve, the actual p (t + delta t) differs from the result of Euler method and there is an error between the two. Therefore, to reduce the error, the time step delta t must be very small. However, the smaller the delta t, the greater the amount of computation and the slower the simulation speed.</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4042709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191344" y="1124745"/>
            <a:ext cx="580305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803056"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400601"/>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hf hdr="0" ftr="0" dt="0"/>
  <p:txStyles>
    <p:titleStyle>
      <a:lvl1pPr algn="l" defTabSz="914400" rtl="0" eaLnBrk="1" latinLnBrk="1" hangingPunct="1">
        <a:spcBef>
          <a:spcPct val="0"/>
        </a:spcBef>
        <a:buNone/>
        <a:defRPr sz="3600" b="1" kern="1200">
          <a:solidFill>
            <a:schemeClr val="tx1"/>
          </a:solidFill>
          <a:latin typeface="Tahoma" panose="020B0604030504040204" pitchFamily="34" charset="0"/>
          <a:ea typeface="+mj-ea"/>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image" Target="NUL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NULL"/><Relationship Id="rId1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0.png"/><Relationship Id="rId12" Type="http://schemas.openxmlformats.org/officeDocument/2006/relationships/image" Target="NULL"/><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NULL"/><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NULL"/><Relationship Id="rId4" Type="http://schemas.openxmlformats.org/officeDocument/2006/relationships/image" Target="../media/image18.png"/><Relationship Id="rId9" Type="http://schemas.openxmlformats.org/officeDocument/2006/relationships/image" Target="NULL"/><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7.png"/><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NULL"/><Relationship Id="rId5" Type="http://schemas.openxmlformats.org/officeDocument/2006/relationships/image" Target="../media/image29.png"/><Relationship Id="rId10" Type="http://schemas.openxmlformats.org/officeDocument/2006/relationships/image" Target="NULL"/><Relationship Id="rId4" Type="http://schemas.openxmlformats.org/officeDocument/2006/relationships/image" Target="../media/image28.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5.png"/><Relationship Id="rId7" Type="http://schemas.openxmlformats.org/officeDocument/2006/relationships/image" Target="../media/image33.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16.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a:xfrm>
            <a:off x="696888" y="1968063"/>
            <a:ext cx="10798224" cy="1470025"/>
          </a:xfrm>
        </p:spPr>
        <p:txBody>
          <a:bodyPr/>
          <a:lstStyle/>
          <a:p>
            <a:pPr algn="ctr"/>
            <a:r>
              <a:rPr lang="en-US" sz="4000" dirty="0">
                <a:ea typeface="Tahoma" panose="020B0604030504040204" pitchFamily="34" charset="0"/>
              </a:rPr>
              <a:t>12_1</a:t>
            </a:r>
            <a:r>
              <a:rPr lang="en-US" sz="4000" dirty="0">
                <a:latin typeface="Tahoma" panose="020B0604030504040204" pitchFamily="34" charset="0"/>
                <a:ea typeface="Tahoma" panose="020B0604030504040204" pitchFamily="34" charset="0"/>
                <a:cs typeface="Tahoma" panose="020B0604030504040204" pitchFamily="34" charset="0"/>
              </a:rPr>
              <a:t> Physically Based Animation</a:t>
            </a: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Numerical Model - Euler Method</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12800" y="1143000"/>
                <a:ext cx="10566400" cy="5105400"/>
              </a:xfrm>
            </p:spPr>
            <p:txBody>
              <a:bodyPr/>
              <a:lstStyle/>
              <a:p>
                <a:pPr marL="0" indent="0">
                  <a:buNone/>
                </a:pPr>
                <a14:m>
                  <m:oMath xmlns:m="http://schemas.openxmlformats.org/officeDocument/2006/math">
                    <m:sSub>
                      <m:sSubPr>
                        <m:ctrlPr>
                          <a:rPr lang="en-US" altLang="ko-KR" i="1" smtClean="0">
                            <a:latin typeface="Cambria Math" panose="02040503050406030204" pitchFamily="18" charset="0"/>
                          </a:rPr>
                        </m:ctrlPr>
                      </m:sSubPr>
                      <m:e>
                        <m:r>
                          <a:rPr lang="en-US" altLang="ko-KR" b="1" i="0" smtClean="0">
                            <a:latin typeface="Cambria Math" panose="02040503050406030204" pitchFamily="18" charset="0"/>
                          </a:rPr>
                          <m:t>𝐩</m:t>
                        </m:r>
                      </m:e>
                      <m:sub>
                        <m:r>
                          <a:rPr lang="en-US" altLang="ko-KR" b="0" i="1" smtClean="0">
                            <a:latin typeface="Cambria Math" panose="02040503050406030204" pitchFamily="18" charset="0"/>
                          </a:rPr>
                          <m:t>0</m:t>
                        </m:r>
                      </m:sub>
                    </m:sSub>
                    <m:r>
                      <a:rPr lang="en-US" altLang="ko-KR" i="1" smtClean="0">
                        <a:latin typeface="Cambria Math" panose="02040503050406030204" pitchFamily="18" charset="0"/>
                        <a:ea typeface="Cambria Math" panose="02040503050406030204" pitchFamily="18" charset="0"/>
                      </a:rPr>
                      <m:t>←</m:t>
                    </m:r>
                  </m:oMath>
                </a14:m>
                <a:r>
                  <a:rPr lang="ko-KR" altLang="en-US" dirty="0"/>
                  <a:t> </a:t>
                </a:r>
                <a:r>
                  <a:rPr lang="en-US" altLang="ko-KR" dirty="0"/>
                  <a:t>Initial Position</a:t>
                </a:r>
              </a:p>
              <a:p>
                <a:pPr marL="0" indent="0">
                  <a:buNone/>
                </a:pP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panose="02040503050406030204" pitchFamily="18" charset="0"/>
                          </a:rPr>
                          <m:t>𝐯</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ea typeface="Cambria Math" panose="02040503050406030204" pitchFamily="18" charset="0"/>
                      </a:rPr>
                      <m:t>←  </m:t>
                    </m:r>
                  </m:oMath>
                </a14:m>
                <a:r>
                  <a:rPr lang="en-US" altLang="ko-KR" dirty="0"/>
                  <a:t>Initial Velocity</a:t>
                </a:r>
              </a:p>
              <a:p>
                <a:pPr marL="0" indent="0">
                  <a:buNone/>
                </a:pPr>
                <a14:m>
                  <m:oMath xmlns:m="http://schemas.openxmlformats.org/officeDocument/2006/math">
                    <m:r>
                      <a:rPr lang="en-US" altLang="ko-KR" i="1" dirty="0" smtClean="0">
                        <a:latin typeface="Cambria Math" panose="02040503050406030204" pitchFamily="18" charset="0"/>
                      </a:rPr>
                      <m:t>𝑚</m:t>
                    </m:r>
                  </m:oMath>
                </a14:m>
                <a:r>
                  <a:rPr lang="en-US" altLang="ko-KR" dirty="0"/>
                  <a:t> </a:t>
                </a:r>
                <a14:m>
                  <m:oMath xmlns:m="http://schemas.openxmlformats.org/officeDocument/2006/math">
                    <m:r>
                      <a:rPr lang="en-US" altLang="ko-KR" i="1">
                        <a:latin typeface="Cambria Math" panose="02040503050406030204" pitchFamily="18" charset="0"/>
                        <a:ea typeface="Cambria Math" panose="02040503050406030204" pitchFamily="18" charset="0"/>
                      </a:rPr>
                      <m:t>←</m:t>
                    </m:r>
                  </m:oMath>
                </a14:m>
                <a:r>
                  <a:rPr lang="en-US" altLang="ko-KR" dirty="0"/>
                  <a:t> mass of object</a:t>
                </a:r>
              </a:p>
              <a:p>
                <a:pPr marL="0" indent="0">
                  <a:buNone/>
                </a:pPr>
                <a14:m>
                  <m:oMath xmlns:m="http://schemas.openxmlformats.org/officeDocument/2006/math">
                    <m:sSub>
                      <m:sSubPr>
                        <m:ctrlPr>
                          <a:rPr lang="en-US" altLang="ko-KR" b="1" i="1" dirty="0" smtClean="0">
                            <a:latin typeface="Cambria Math" panose="02040503050406030204" pitchFamily="18" charset="0"/>
                          </a:rPr>
                        </m:ctrlPr>
                      </m:sSubPr>
                      <m:e>
                        <m:r>
                          <a:rPr lang="en-US" altLang="ko-KR" b="1" dirty="0">
                            <a:latin typeface="Cambria Math" panose="02040503050406030204" pitchFamily="18" charset="0"/>
                          </a:rPr>
                          <m:t>𝐚</m:t>
                        </m:r>
                      </m:e>
                      <m:sub>
                        <m:r>
                          <a:rPr lang="en-US" altLang="ko-KR" b="1" i="0" dirty="0" smtClean="0">
                            <a:latin typeface="Cambria Math" panose="02040503050406030204" pitchFamily="18" charset="0"/>
                          </a:rPr>
                          <m:t>𝟎</m:t>
                        </m:r>
                      </m:sub>
                    </m:sSub>
                    <m:r>
                      <a:rPr lang="en-US" altLang="ko-KR" i="1" dirty="0">
                        <a:latin typeface="Cambria Math" panose="02040503050406030204" pitchFamily="18" charset="0"/>
                      </a:rPr>
                      <m:t> </m:t>
                    </m:r>
                    <m:r>
                      <a:rPr lang="en-US" altLang="ko-KR" i="1" dirty="0" smtClean="0">
                        <a:latin typeface="Cambria Math" panose="02040503050406030204" pitchFamily="18" charset="0"/>
                        <a:ea typeface="Cambria Math" panose="02040503050406030204" pitchFamily="18" charset="0"/>
                      </a:rPr>
                      <m:t>←</m:t>
                    </m:r>
                    <m:r>
                      <a:rPr lang="en-US" altLang="ko-KR" i="1" dirty="0">
                        <a:latin typeface="Cambria Math" panose="02040503050406030204" pitchFamily="18" charset="0"/>
                      </a:rPr>
                      <m:t> </m:t>
                    </m:r>
                    <m:f>
                      <m:fPr>
                        <m:type m:val="lin"/>
                        <m:ctrlPr>
                          <a:rPr lang="en-US" altLang="ko-KR" i="1" smtClean="0">
                            <a:latin typeface="Cambria Math" panose="02040503050406030204" pitchFamily="18" charset="0"/>
                          </a:rPr>
                        </m:ctrlPr>
                      </m:fPr>
                      <m:num>
                        <m:r>
                          <a:rPr lang="en-US" altLang="ko-KR" b="1" dirty="0">
                            <a:latin typeface="Cambria Math" panose="02040503050406030204" pitchFamily="18" charset="0"/>
                          </a:rPr>
                          <m:t>𝐅</m:t>
                        </m:r>
                        <m:r>
                          <a:rPr lang="en-US" altLang="ko-KR" i="1" dirty="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𝑡</m:t>
                            </m:r>
                            <m:r>
                              <a:rPr lang="en-US" altLang="ko-KR" b="1" i="0" smtClean="0">
                                <a:latin typeface="Cambria Math" panose="02040503050406030204" pitchFamily="18" charset="0"/>
                              </a:rPr>
                              <m:t>, </m:t>
                            </m:r>
                            <m:r>
                              <a:rPr lang="en-US" altLang="ko-KR" b="1">
                                <a:latin typeface="Cambria Math" panose="02040503050406030204" pitchFamily="18" charset="0"/>
                              </a:rPr>
                              <m:t>𝐩</m:t>
                            </m:r>
                          </m:e>
                          <m:sub>
                            <m:r>
                              <a:rPr lang="en-US" altLang="ko-KR" i="1">
                                <a:latin typeface="Cambria Math" panose="02040503050406030204" pitchFamily="18" charset="0"/>
                              </a:rPr>
                              <m:t>0</m:t>
                            </m:r>
                          </m:sub>
                        </m:sSub>
                        <m:r>
                          <m:rPr>
                            <m:nor/>
                          </m:rPr>
                          <a:rPr lang="en-US" altLang="ko-KR" dirty="0"/>
                          <m:t>, </m:t>
                        </m:r>
                        <m:sSub>
                          <m:sSubPr>
                            <m:ctrlPr>
                              <a:rPr lang="en-US" altLang="ko-KR" i="1">
                                <a:latin typeface="Cambria Math" panose="02040503050406030204" pitchFamily="18" charset="0"/>
                              </a:rPr>
                            </m:ctrlPr>
                          </m:sSubPr>
                          <m:e>
                            <m:r>
                              <a:rPr lang="en-US" altLang="ko-KR" b="1">
                                <a:latin typeface="Cambria Math" panose="02040503050406030204" pitchFamily="18" charset="0"/>
                              </a:rPr>
                              <m:t>𝐯</m:t>
                            </m:r>
                          </m:e>
                          <m:sub>
                            <m:r>
                              <a:rPr lang="en-US" altLang="ko-KR" i="1">
                                <a:latin typeface="Cambria Math" panose="02040503050406030204" pitchFamily="18" charset="0"/>
                              </a:rPr>
                              <m:t>0</m:t>
                            </m:r>
                          </m:sub>
                        </m:sSub>
                        <m:r>
                          <a:rPr lang="en-US" altLang="ko-KR" i="1">
                            <a:latin typeface="Cambria Math" panose="02040503050406030204" pitchFamily="18" charset="0"/>
                          </a:rPr>
                          <m:t>)</m:t>
                        </m:r>
                      </m:num>
                      <m:den>
                        <m:r>
                          <a:rPr lang="en-US" altLang="ko-KR" b="0" i="1" smtClean="0">
                            <a:latin typeface="Cambria Math" panose="02040503050406030204" pitchFamily="18" charset="0"/>
                          </a:rPr>
                          <m:t>𝑚</m:t>
                        </m:r>
                      </m:den>
                    </m:f>
                  </m:oMath>
                </a14:m>
                <a:r>
                  <a:rPr lang="en-US" altLang="ko-KR" sz="2400" dirty="0"/>
                  <a:t> </a:t>
                </a:r>
                <a:r>
                  <a:rPr lang="en-US" altLang="ko-KR" dirty="0"/>
                  <a:t> </a:t>
                </a:r>
              </a:p>
              <a:p>
                <a:pPr marL="0" indent="0">
                  <a:buNone/>
                </a:pPr>
                <a:r>
                  <a:rPr lang="en-US" altLang="ko-KR" i="1" dirty="0">
                    <a:latin typeface="Cambria Math" panose="02040503050406030204" pitchFamily="18" charset="0"/>
                    <a:ea typeface="Cambria Math" panose="02040503050406030204" pitchFamily="18" charset="0"/>
                  </a:rPr>
                  <a:t>t  </a:t>
                </a:r>
                <a14:m>
                  <m:oMath xmlns:m="http://schemas.openxmlformats.org/officeDocument/2006/math">
                    <m:r>
                      <a:rPr lang="en-US" altLang="ko-KR" i="1" dirty="0">
                        <a:latin typeface="Cambria Math" panose="02040503050406030204" pitchFamily="18" charset="0"/>
                        <a:ea typeface="Cambria Math" panose="02040503050406030204" pitchFamily="18" charset="0"/>
                      </a:rPr>
                      <m:t>←</m:t>
                    </m:r>
                  </m:oMath>
                </a14:m>
                <a:r>
                  <a:rPr lang="en-US" altLang="ko-KR" i="1" dirty="0">
                    <a:latin typeface="Cambria Math" panose="02040503050406030204" pitchFamily="18" charset="0"/>
                    <a:ea typeface="Cambria Math" panose="02040503050406030204" pitchFamily="18" charset="0"/>
                  </a:rPr>
                  <a:t> </a:t>
                </a:r>
                <a:r>
                  <a:rPr lang="en-US" altLang="ko-KR" dirty="0">
                    <a:latin typeface="Cambria Math" panose="02040503050406030204" pitchFamily="18" charset="0"/>
                    <a:ea typeface="Cambria Math" panose="02040503050406030204" pitchFamily="18" charset="0"/>
                  </a:rPr>
                  <a:t>0</a:t>
                </a:r>
              </a:p>
              <a:p>
                <a:pPr marL="0" indent="0">
                  <a:buNone/>
                </a:pPr>
                <a14:m>
                  <m:oMath xmlns:m="http://schemas.openxmlformats.org/officeDocument/2006/math">
                    <m:r>
                      <m:rPr>
                        <m:sty m:val="p"/>
                      </m:rPr>
                      <a:rPr lang="el-GR" altLang="ko-KR" i="1" dirty="0" smtClean="0">
                        <a:latin typeface="Cambria Math" panose="02040503050406030204" pitchFamily="18" charset="0"/>
                        <a:ea typeface="Cambria Math" panose="02040503050406030204" pitchFamily="18" charset="0"/>
                      </a:rPr>
                      <m:t>Δ</m:t>
                    </m:r>
                    <m:r>
                      <a:rPr lang="en-US" altLang="ko-KR" b="0" i="1" dirty="0" smtClean="0">
                        <a:latin typeface="Cambria Math" panose="02040503050406030204" pitchFamily="18" charset="0"/>
                        <a:ea typeface="Cambria Math" panose="02040503050406030204" pitchFamily="18" charset="0"/>
                      </a:rPr>
                      <m:t>𝑡</m:t>
                    </m:r>
                    <m:r>
                      <a:rPr lang="en-US" altLang="ko-KR" i="1" dirty="0" smtClean="0">
                        <a:latin typeface="Cambria Math" panose="02040503050406030204" pitchFamily="18" charset="0"/>
                        <a:ea typeface="Cambria Math" panose="02040503050406030204" pitchFamily="18" charset="0"/>
                      </a:rPr>
                      <m:t>←</m:t>
                    </m:r>
                  </m:oMath>
                </a14:m>
                <a:r>
                  <a:rPr lang="en-US" altLang="ko-KR" dirty="0"/>
                  <a:t>Time Step</a:t>
                </a:r>
              </a:p>
              <a:p>
                <a:pPr marL="0" indent="0">
                  <a:buNone/>
                </a:pPr>
                <a14:m>
                  <m:oMath xmlns:m="http://schemas.openxmlformats.org/officeDocument/2006/math">
                    <m:r>
                      <a:rPr lang="en-US" altLang="ko-KR" b="0" i="1" dirty="0" smtClean="0">
                        <a:latin typeface="Cambria Math" panose="02040503050406030204" pitchFamily="18" charset="0"/>
                        <a:ea typeface="Cambria Math" panose="02040503050406030204" pitchFamily="18" charset="0"/>
                      </a:rPr>
                      <m:t>𝑖</m:t>
                    </m:r>
                    <m:r>
                      <a:rPr lang="en-US" altLang="ko-KR" i="1" dirty="0" smtClean="0">
                        <a:latin typeface="Cambria Math" panose="02040503050406030204" pitchFamily="18" charset="0"/>
                        <a:ea typeface="Cambria Math" panose="02040503050406030204" pitchFamily="18" charset="0"/>
                      </a:rPr>
                      <m:t>←</m:t>
                    </m:r>
                  </m:oMath>
                </a14:m>
                <a:r>
                  <a:rPr lang="en-US" altLang="ko-KR" dirty="0"/>
                  <a:t>0</a:t>
                </a:r>
              </a:p>
              <a:p>
                <a:pPr marL="0" indent="0">
                  <a:buNone/>
                </a:pPr>
                <a:r>
                  <a:rPr lang="en-US" altLang="ko-KR" b="1" dirty="0"/>
                  <a:t>while</a:t>
                </a:r>
                <a:r>
                  <a:rPr lang="en-US" altLang="ko-KR" dirty="0"/>
                  <a:t> (true) {</a:t>
                </a:r>
              </a:p>
              <a:p>
                <a:pPr marL="0" indent="0">
                  <a:buNone/>
                </a:pPr>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b="1" i="0" smtClean="0">
                            <a:latin typeface="Cambria Math" panose="02040503050406030204" pitchFamily="18" charset="0"/>
                          </a:rPr>
                          <m:t>𝐩</m:t>
                        </m:r>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Sub>
                    <m:r>
                      <a:rPr lang="en-US" altLang="ko-KR" i="1">
                        <a:latin typeface="Cambria Math" panose="02040503050406030204" pitchFamily="18" charset="0"/>
                        <a:ea typeface="Cambria Math" panose="02040503050406030204" pitchFamily="18" charset="0"/>
                      </a:rPr>
                      <m:t>←</m:t>
                    </m:r>
                  </m:oMath>
                </a14:m>
                <a:r>
                  <a:rPr lang="ko-KR" altLang="en-US" dirty="0"/>
                  <a:t> </a:t>
                </a:r>
                <a14:m>
                  <m:oMath xmlns:m="http://schemas.openxmlformats.org/officeDocument/2006/math">
                    <m:sSub>
                      <m:sSubPr>
                        <m:ctrlPr>
                          <a:rPr lang="en-US" altLang="ko-KR" i="1">
                            <a:latin typeface="Cambria Math" panose="02040503050406030204" pitchFamily="18" charset="0"/>
                          </a:rPr>
                        </m:ctrlPr>
                      </m:sSubPr>
                      <m:e>
                        <m:r>
                          <a:rPr lang="en-US" altLang="ko-KR" b="1" i="0" smtClean="0">
                            <a:latin typeface="Cambria Math" panose="02040503050406030204" pitchFamily="18" charset="0"/>
                          </a:rPr>
                          <m:t>𝐩</m:t>
                        </m:r>
                      </m:e>
                      <m:sub>
                        <m:r>
                          <a:rPr lang="en-US" altLang="ko-KR" i="1">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𝐯</m:t>
                        </m:r>
                      </m:e>
                      <m:sub>
                        <m:r>
                          <a:rPr lang="en-US" altLang="ko-KR" b="0" i="1" smtClean="0">
                            <a:latin typeface="Cambria Math" panose="02040503050406030204" pitchFamily="18" charset="0"/>
                          </a:rPr>
                          <m:t>𝑖</m:t>
                        </m:r>
                      </m:sub>
                    </m:sSub>
                    <m:r>
                      <m:rPr>
                        <m:sty m:val="p"/>
                      </m:rPr>
                      <a:rPr lang="el-GR" altLang="ko-KR" i="1" dirty="0">
                        <a:latin typeface="Cambria Math" panose="02040503050406030204" pitchFamily="18" charset="0"/>
                        <a:ea typeface="Cambria Math" panose="02040503050406030204" pitchFamily="18" charset="0"/>
                      </a:rPr>
                      <m:t>Δ</m:t>
                    </m:r>
                    <m:r>
                      <a:rPr lang="en-US" altLang="ko-KR" i="1" dirty="0">
                        <a:latin typeface="Cambria Math" panose="02040503050406030204" pitchFamily="18" charset="0"/>
                        <a:ea typeface="Cambria Math" panose="02040503050406030204" pitchFamily="18" charset="0"/>
                      </a:rPr>
                      <m:t>𝑡</m:t>
                    </m:r>
                  </m:oMath>
                </a14:m>
                <a:endParaRPr lang="en-US" altLang="ko-KR" b="0" dirty="0"/>
              </a:p>
              <a:p>
                <a:pPr marL="0" indent="0">
                  <a:buNone/>
                </a:pPr>
                <a:r>
                  <a:rPr lang="en-US" altLang="ko-KR" b="0" dirty="0"/>
                  <a:t>	</a:t>
                </a:r>
                <a14:m>
                  <m:oMath xmlns:m="http://schemas.openxmlformats.org/officeDocument/2006/math">
                    <m:sSub>
                      <m:sSubPr>
                        <m:ctrlPr>
                          <a:rPr lang="en-US" altLang="ko-KR" i="1">
                            <a:latin typeface="Cambria Math" panose="02040503050406030204" pitchFamily="18" charset="0"/>
                          </a:rPr>
                        </m:ctrlPr>
                      </m:sSubPr>
                      <m:e>
                        <m:r>
                          <a:rPr lang="en-US" altLang="ko-KR" b="1">
                            <a:latin typeface="Cambria Math" panose="02040503050406030204" pitchFamily="18" charset="0"/>
                          </a:rPr>
                          <m:t>𝐯</m:t>
                        </m:r>
                      </m:e>
                      <m:sub>
                        <m:r>
                          <a:rPr lang="en-US" altLang="ko-KR" i="1">
                            <a:latin typeface="Cambria Math" panose="02040503050406030204" pitchFamily="18" charset="0"/>
                          </a:rPr>
                          <m:t>𝑖</m:t>
                        </m:r>
                        <m:r>
                          <a:rPr lang="en-US" altLang="ko-KR" b="0" i="1" smtClean="0">
                            <a:latin typeface="Cambria Math" panose="02040503050406030204" pitchFamily="18" charset="0"/>
                          </a:rPr>
                          <m:t>+1</m:t>
                        </m:r>
                      </m:sub>
                    </m:sSub>
                    <m:r>
                      <a:rPr lang="en-US" altLang="ko-KR" i="1" smtClean="0">
                        <a:latin typeface="Cambria Math" panose="02040503050406030204" pitchFamily="18" charset="0"/>
                        <a:ea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𝐯</m:t>
                        </m:r>
                      </m:e>
                      <m:sub>
                        <m:r>
                          <a:rPr lang="en-US" altLang="ko-KR" i="1">
                            <a:latin typeface="Cambria Math" panose="02040503050406030204" pitchFamily="18" charset="0"/>
                          </a:rPr>
                          <m:t>𝑖</m:t>
                        </m:r>
                      </m:sub>
                    </m:sSub>
                    <m:r>
                      <a:rPr lang="en-US" altLang="ko-KR" b="0" i="0" smtClean="0">
                        <a:latin typeface="Cambria Math" panose="02040503050406030204" pitchFamily="18" charset="0"/>
                      </a:rPr>
                      <m:t>+</m:t>
                    </m:r>
                    <m:sSub>
                      <m:sSubPr>
                        <m:ctrlPr>
                          <a:rPr lang="en-US" altLang="ko-KR" b="1" i="1" smtClean="0">
                            <a:latin typeface="Cambria Math" panose="02040503050406030204" pitchFamily="18" charset="0"/>
                          </a:rPr>
                        </m:ctrlPr>
                      </m:sSubPr>
                      <m:e>
                        <m:r>
                          <a:rPr lang="en-US" altLang="ko-KR" b="1" i="0" smtClean="0">
                            <a:latin typeface="Cambria Math" panose="02040503050406030204" pitchFamily="18" charset="0"/>
                          </a:rPr>
                          <m:t>𝐚</m:t>
                        </m:r>
                      </m:e>
                      <m:sub>
                        <m:r>
                          <a:rPr lang="en-US" altLang="ko-KR" b="1" i="0" smtClean="0">
                            <a:latin typeface="Cambria Math" panose="02040503050406030204" pitchFamily="18" charset="0"/>
                          </a:rPr>
                          <m:t>𝐢</m:t>
                        </m:r>
                      </m:sub>
                    </m:sSub>
                    <m:r>
                      <m:rPr>
                        <m:sty m:val="p"/>
                      </m:rPr>
                      <a:rPr lang="el-GR" altLang="ko-KR" i="1" dirty="0">
                        <a:latin typeface="Cambria Math" panose="02040503050406030204" pitchFamily="18" charset="0"/>
                        <a:ea typeface="Cambria Math" panose="02040503050406030204" pitchFamily="18" charset="0"/>
                      </a:rPr>
                      <m:t>Δ</m:t>
                    </m:r>
                    <m:r>
                      <a:rPr lang="en-US" altLang="ko-KR" i="1" dirty="0">
                        <a:latin typeface="Cambria Math" panose="02040503050406030204" pitchFamily="18" charset="0"/>
                        <a:ea typeface="Cambria Math" panose="02040503050406030204" pitchFamily="18" charset="0"/>
                      </a:rPr>
                      <m:t>𝑡</m:t>
                    </m:r>
                  </m:oMath>
                </a14:m>
                <a:endParaRPr lang="en-US" altLang="ko-KR" b="1" dirty="0"/>
              </a:p>
              <a:p>
                <a:pPr marL="0" indent="0">
                  <a:buNone/>
                </a:pPr>
                <a:r>
                  <a:rPr lang="en-US" altLang="ko-KR" b="1" dirty="0"/>
                  <a:t>	</a:t>
                </a:r>
                <a14:m>
                  <m:oMath xmlns:m="http://schemas.openxmlformats.org/officeDocument/2006/math">
                    <m:sSub>
                      <m:sSubPr>
                        <m:ctrlPr>
                          <a:rPr lang="en-US" altLang="ko-KR" b="1" i="1" dirty="0" smtClean="0">
                            <a:latin typeface="Cambria Math" panose="02040503050406030204" pitchFamily="18" charset="0"/>
                          </a:rPr>
                        </m:ctrlPr>
                      </m:sSubPr>
                      <m:e>
                        <m:r>
                          <a:rPr lang="en-US" altLang="ko-KR" b="1" dirty="0">
                            <a:latin typeface="Cambria Math" panose="02040503050406030204" pitchFamily="18" charset="0"/>
                          </a:rPr>
                          <m:t>𝐚</m:t>
                        </m:r>
                      </m:e>
                      <m:sub>
                        <m:r>
                          <a:rPr lang="en-US" altLang="ko-KR" b="1" i="0" dirty="0" smtClean="0">
                            <a:latin typeface="Cambria Math" panose="02040503050406030204" pitchFamily="18" charset="0"/>
                          </a:rPr>
                          <m:t>𝐢</m:t>
                        </m:r>
                        <m:r>
                          <a:rPr lang="en-US" altLang="ko-KR" b="1" i="0" dirty="0" smtClean="0">
                            <a:latin typeface="Cambria Math" panose="02040503050406030204" pitchFamily="18" charset="0"/>
                          </a:rPr>
                          <m:t>+</m:t>
                        </m:r>
                        <m:r>
                          <a:rPr lang="en-US" altLang="ko-KR" b="1" i="0" dirty="0" smtClean="0">
                            <a:latin typeface="Cambria Math" panose="02040503050406030204" pitchFamily="18" charset="0"/>
                          </a:rPr>
                          <m:t>𝟏</m:t>
                        </m:r>
                      </m:sub>
                    </m:sSub>
                    <m:r>
                      <a:rPr lang="en-US" altLang="ko-KR" i="1" dirty="0">
                        <a:latin typeface="Cambria Math" panose="02040503050406030204" pitchFamily="18" charset="0"/>
                      </a:rPr>
                      <m:t> </m:t>
                    </m:r>
                    <m:r>
                      <a:rPr lang="en-US" altLang="ko-KR" i="1" dirty="0" smtClean="0">
                        <a:latin typeface="Cambria Math" panose="02040503050406030204" pitchFamily="18" charset="0"/>
                        <a:ea typeface="Cambria Math" panose="02040503050406030204" pitchFamily="18" charset="0"/>
                      </a:rPr>
                      <m:t>←</m:t>
                    </m:r>
                    <m:f>
                      <m:fPr>
                        <m:type m:val="lin"/>
                        <m:ctrlPr>
                          <a:rPr lang="en-US" altLang="ko-KR" i="1">
                            <a:latin typeface="Cambria Math" panose="02040503050406030204" pitchFamily="18" charset="0"/>
                          </a:rPr>
                        </m:ctrlPr>
                      </m:fPr>
                      <m:num>
                        <m:r>
                          <a:rPr lang="en-US" altLang="ko-KR" b="1" dirty="0">
                            <a:latin typeface="Cambria Math" panose="02040503050406030204" pitchFamily="18" charset="0"/>
                          </a:rPr>
                          <m:t>𝐅</m:t>
                        </m:r>
                        <m:r>
                          <a:rPr lang="en-US" altLang="ko-KR" i="1" dirty="0">
                            <a:latin typeface="Cambria Math" panose="02040503050406030204" pitchFamily="18" charset="0"/>
                          </a:rPr>
                          <m:t>(</m:t>
                        </m:r>
                        <m:sSub>
                          <m:sSubPr>
                            <m:ctrlPr>
                              <a:rPr lang="en-US" altLang="ko-KR" i="1">
                                <a:latin typeface="Cambria Math" panose="02040503050406030204" pitchFamily="18" charset="0"/>
                              </a:rPr>
                            </m:ctrlPr>
                          </m:sSubPr>
                          <m:e>
                            <m:r>
                              <a:rPr lang="en-US" altLang="ko-KR" b="1">
                                <a:latin typeface="Cambria Math" panose="02040503050406030204" pitchFamily="18" charset="0"/>
                              </a:rPr>
                              <m:t>𝐩</m:t>
                            </m:r>
                          </m:e>
                          <m:sub>
                            <m:r>
                              <a:rPr lang="en-US" altLang="ko-KR" b="0" i="1" smtClean="0">
                                <a:latin typeface="Cambria Math" panose="02040503050406030204" pitchFamily="18" charset="0"/>
                              </a:rPr>
                              <m:t>𝑖</m:t>
                            </m:r>
                          </m:sub>
                        </m:sSub>
                        <m:r>
                          <m:rPr>
                            <m:nor/>
                          </m:rPr>
                          <a:rPr lang="en-US" altLang="ko-KR" dirty="0"/>
                          <m:t>, </m:t>
                        </m:r>
                        <m:sSub>
                          <m:sSubPr>
                            <m:ctrlPr>
                              <a:rPr lang="en-US" altLang="ko-KR" i="1">
                                <a:latin typeface="Cambria Math" panose="02040503050406030204" pitchFamily="18" charset="0"/>
                              </a:rPr>
                            </m:ctrlPr>
                          </m:sSubPr>
                          <m:e>
                            <m:r>
                              <a:rPr lang="en-US" altLang="ko-KR" b="1">
                                <a:latin typeface="Cambria Math" panose="02040503050406030204" pitchFamily="18" charset="0"/>
                              </a:rPr>
                              <m:t>𝐯</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r>
                          <a:rPr lang="ko-KR" altLang="en-US"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 </m:t>
                            </m:r>
                            <m:r>
                              <a:rPr lang="en-US" altLang="ko-KR" b="1" i="1" smtClean="0">
                                <a:latin typeface="Cambria Math" panose="02040503050406030204" pitchFamily="18" charset="0"/>
                              </a:rPr>
                              <m:t>𝒂</m:t>
                            </m:r>
                          </m:e>
                          <m:sub>
                            <m:r>
                              <a:rPr lang="en-US" altLang="ko-KR" b="0" i="1" smtClean="0">
                                <a:latin typeface="Cambria Math" panose="02040503050406030204" pitchFamily="18" charset="0"/>
                              </a:rPr>
                              <m:t>𝑖</m:t>
                            </m:r>
                          </m:sub>
                        </m:sSub>
                        <m:r>
                          <a:rPr lang="en-US" altLang="ko-KR" i="1">
                            <a:latin typeface="Cambria Math" panose="02040503050406030204" pitchFamily="18" charset="0"/>
                          </a:rPr>
                          <m:t>)</m:t>
                        </m:r>
                      </m:num>
                      <m:den>
                        <m:r>
                          <a:rPr lang="en-US" altLang="ko-KR" i="1">
                            <a:latin typeface="Cambria Math" panose="02040503050406030204" pitchFamily="18" charset="0"/>
                          </a:rPr>
                          <m:t>𝑚</m:t>
                        </m:r>
                      </m:den>
                    </m:f>
                  </m:oMath>
                </a14:m>
                <a:endParaRPr lang="en-US" altLang="ko-KR" b="1" dirty="0"/>
              </a:p>
              <a:p>
                <a:pPr marL="0" indent="0">
                  <a:buNone/>
                </a:pPr>
                <a:r>
                  <a:rPr lang="en-US" altLang="ko-KR" b="1" dirty="0"/>
                  <a:t>	</a:t>
                </a:r>
                <a14:m>
                  <m:oMath xmlns:m="http://schemas.openxmlformats.org/officeDocument/2006/math">
                    <m:r>
                      <a:rPr lang="en-US" altLang="ko-KR" b="0" i="1" smtClean="0">
                        <a:latin typeface="Cambria Math" panose="02040503050406030204" pitchFamily="18" charset="0"/>
                      </a:rPr>
                      <m:t>𝑖</m:t>
                    </m:r>
                    <m:r>
                      <a:rPr lang="en-US" altLang="ko-KR" b="1"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𝑖</m:t>
                    </m:r>
                    <m:r>
                      <a:rPr lang="en-US" altLang="ko-KR" b="0" i="1" smtClean="0">
                        <a:latin typeface="Cambria Math" panose="02040503050406030204" pitchFamily="18" charset="0"/>
                        <a:ea typeface="Cambria Math" panose="02040503050406030204" pitchFamily="18" charset="0"/>
                      </a:rPr>
                      <m:t>+1</m:t>
                    </m:r>
                  </m:oMath>
                </a14:m>
                <a:endParaRPr lang="en-US" altLang="ko-KR" dirty="0"/>
              </a:p>
              <a:p>
                <a:pPr marL="0" indent="0">
                  <a:buNone/>
                </a:pPr>
                <a:r>
                  <a:rPr lang="en-US" altLang="ko-KR" dirty="0"/>
                  <a:t>}</a:t>
                </a:r>
              </a:p>
              <a:p>
                <a:pPr marL="0" indent="0">
                  <a:buNone/>
                </a:pPr>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12800" y="1143000"/>
                <a:ext cx="10566400" cy="5105400"/>
              </a:xfrm>
              <a:blipFill>
                <a:blip r:embed="rId3"/>
                <a:stretch>
                  <a:fillRect l="-480" t="-744"/>
                </a:stretch>
              </a:blipFill>
            </p:spPr>
            <p:txBody>
              <a:bodyPr/>
              <a:lstStyle/>
              <a:p>
                <a:r>
                  <a:rPr lang="ko-KR" altLang="en-US">
                    <a:noFill/>
                  </a:rPr>
                  <a:t> </a:t>
                </a:r>
              </a:p>
            </p:txBody>
          </p:sp>
        </mc:Fallback>
      </mc:AlternateContent>
      <p:sp>
        <p:nvSpPr>
          <p:cNvPr id="36" name="슬라이드 번호 개체 틀 35"/>
          <p:cNvSpPr>
            <a:spLocks noGrp="1"/>
          </p:cNvSpPr>
          <p:nvPr>
            <p:ph type="sldNum" sz="quarter" idx="12"/>
          </p:nvPr>
        </p:nvSpPr>
        <p:spPr/>
        <p:txBody>
          <a:bodyPr/>
          <a:lstStyle/>
          <a:p>
            <a:fld id="{F6559ACC-3AA5-4BC6-8473-973A38A5D090}" type="slidenum">
              <a:rPr lang="en-US" altLang="ko-KR" smtClean="0"/>
              <a:pPr/>
              <a:t>10</a:t>
            </a:fld>
            <a:endParaRPr lang="en-US" altLang="ko-KR"/>
          </a:p>
        </p:txBody>
      </p:sp>
    </p:spTree>
    <p:extLst>
      <p:ext uri="{BB962C8B-B14F-4D97-AF65-F5344CB8AC3E}">
        <p14:creationId xmlns:p14="http://schemas.microsoft.com/office/powerpoint/2010/main" val="18252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Force Function Examples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Constant Force</a:t>
                </a:r>
              </a:p>
              <a:p>
                <a:pPr marL="457200" lvl="1" indent="0">
                  <a:buNone/>
                </a:pPr>
                <a14:m>
                  <m:oMath xmlns:m="http://schemas.openxmlformats.org/officeDocument/2006/math">
                    <m:r>
                      <a:rPr lang="en-US" altLang="ko-KR" b="1" i="0" dirty="0" smtClean="0">
                        <a:latin typeface="Cambria Math" panose="02040503050406030204" pitchFamily="18" charset="0"/>
                      </a:rPr>
                      <m:t>𝐅</m:t>
                    </m:r>
                    <m:d>
                      <m:dPr>
                        <m:ctrlPr>
                          <a:rPr lang="en-US" altLang="ko-KR" b="1" i="1" dirty="0" smtClean="0">
                            <a:latin typeface="Cambria Math" panose="02040503050406030204" pitchFamily="18" charset="0"/>
                          </a:rPr>
                        </m:ctrlPr>
                      </m:dPr>
                      <m:e>
                        <m:r>
                          <a:rPr lang="en-US" altLang="ko-KR" b="1" i="0" dirty="0" smtClean="0">
                            <a:latin typeface="Cambria Math" panose="02040503050406030204" pitchFamily="18" charset="0"/>
                          </a:rPr>
                          <m:t>𝐩</m:t>
                        </m:r>
                        <m:r>
                          <a:rPr lang="en-US" altLang="ko-KR" i="1" dirty="0" smtClean="0">
                            <a:latin typeface="Cambria Math" panose="02040503050406030204" pitchFamily="18" charset="0"/>
                          </a:rPr>
                          <m:t>, </m:t>
                        </m:r>
                        <m:r>
                          <a:rPr lang="en-US" altLang="ko-KR" b="1" i="0" dirty="0" smtClean="0">
                            <a:latin typeface="Cambria Math" panose="02040503050406030204" pitchFamily="18" charset="0"/>
                          </a:rPr>
                          <m:t>𝐯</m:t>
                        </m:r>
                      </m:e>
                    </m:d>
                  </m:oMath>
                </a14:m>
                <a:r>
                  <a:rPr lang="en-US" altLang="ko-KR" dirty="0"/>
                  <a:t> {  return </a:t>
                </a:r>
                <a14:m>
                  <m:oMath xmlns:m="http://schemas.openxmlformats.org/officeDocument/2006/math">
                    <m:r>
                      <a:rPr lang="en-US" altLang="ko-KR" i="1" dirty="0" smtClean="0">
                        <a:latin typeface="Cambria Math" panose="02040503050406030204" pitchFamily="18" charset="0"/>
                      </a:rPr>
                      <m:t>(</m:t>
                    </m:r>
                    <m:r>
                      <a:rPr lang="en-US" altLang="ko-KR" b="0" i="1" dirty="0" smtClean="0">
                        <a:latin typeface="Cambria Math" panose="02040503050406030204" pitchFamily="18" charset="0"/>
                      </a:rPr>
                      <m:t>0</m:t>
                    </m:r>
                    <m:r>
                      <a:rPr lang="en-US" altLang="ko-KR" i="1" dirty="0" smtClean="0">
                        <a:latin typeface="Cambria Math" panose="02040503050406030204" pitchFamily="18" charset="0"/>
                      </a:rPr>
                      <m:t>, </m:t>
                    </m:r>
                    <m:r>
                      <a:rPr lang="en-US" altLang="ko-KR" b="0" i="1" dirty="0" smtClean="0">
                        <a:latin typeface="Cambria Math" panose="02040503050406030204" pitchFamily="18" charset="0"/>
                      </a:rPr>
                      <m:t>−3.51</m:t>
                    </m:r>
                    <m:r>
                      <a:rPr lang="en-US" altLang="ko-KR" i="1" dirty="0" smtClean="0">
                        <a:latin typeface="Cambria Math" panose="02040503050406030204" pitchFamily="18" charset="0"/>
                      </a:rPr>
                      <m:t>)</m:t>
                    </m:r>
                  </m:oMath>
                </a14:m>
                <a:r>
                  <a:rPr lang="en-US" altLang="ko-KR" dirty="0"/>
                  <a:t>; }</a:t>
                </a:r>
              </a:p>
              <a:p>
                <a:pPr marL="400050"/>
                <a:r>
                  <a:rPr lang="en-US" altLang="ko-KR" dirty="0"/>
                  <a:t>Drag Force (</a:t>
                </a:r>
                <a:r>
                  <a:rPr lang="ko-KR" altLang="en-US" dirty="0"/>
                  <a:t>저항력</a:t>
                </a:r>
                <a:r>
                  <a:rPr lang="en-US" altLang="ko-KR" dirty="0"/>
                  <a:t>)</a:t>
                </a:r>
              </a:p>
              <a:p>
                <a:pPr marL="457200" lvl="1" indent="0">
                  <a:buNone/>
                </a:pPr>
                <a14:m>
                  <m:oMath xmlns:m="http://schemas.openxmlformats.org/officeDocument/2006/math">
                    <m:r>
                      <a:rPr lang="en-US" altLang="ko-KR" b="1" dirty="0">
                        <a:latin typeface="Cambria Math" panose="02040503050406030204" pitchFamily="18" charset="0"/>
                      </a:rPr>
                      <m:t>𝐅</m:t>
                    </m:r>
                    <m:d>
                      <m:dPr>
                        <m:ctrlPr>
                          <a:rPr lang="en-US" altLang="ko-KR" b="1" i="1" dirty="0">
                            <a:latin typeface="Cambria Math" panose="02040503050406030204" pitchFamily="18" charset="0"/>
                          </a:rPr>
                        </m:ctrlPr>
                      </m:dPr>
                      <m:e>
                        <m:r>
                          <a:rPr lang="en-US" altLang="ko-KR" b="1" i="0" dirty="0" smtClean="0">
                            <a:latin typeface="Cambria Math" panose="02040503050406030204" pitchFamily="18" charset="0"/>
                          </a:rPr>
                          <m:t>𝐩</m:t>
                        </m:r>
                        <m:r>
                          <a:rPr lang="en-US" altLang="ko-KR" i="1" dirty="0">
                            <a:latin typeface="Cambria Math" panose="02040503050406030204" pitchFamily="18" charset="0"/>
                          </a:rPr>
                          <m:t>, </m:t>
                        </m:r>
                        <m:r>
                          <a:rPr lang="en-US" altLang="ko-KR" b="1" dirty="0">
                            <a:latin typeface="Cambria Math" panose="02040503050406030204" pitchFamily="18" charset="0"/>
                          </a:rPr>
                          <m:t>𝐯</m:t>
                        </m:r>
                      </m:e>
                    </m:d>
                  </m:oMath>
                </a14:m>
                <a:r>
                  <a:rPr lang="en-US" altLang="ko-KR" dirty="0"/>
                  <a:t> {  return </a:t>
                </a:r>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−0.5∗</m:t>
                        </m:r>
                        <m:r>
                          <a:rPr lang="en-US" altLang="ko-KR" b="1" i="0" smtClean="0">
                            <a:latin typeface="Cambria Math" panose="02040503050406030204" pitchFamily="18" charset="0"/>
                          </a:rPr>
                          <m:t>𝐯</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0" smtClean="0">
                            <a:latin typeface="Cambria Math" panose="02040503050406030204" pitchFamily="18" charset="0"/>
                          </a:rPr>
                          <m:t>,   −0.5 ∗</m:t>
                        </m:r>
                        <m:r>
                          <a:rPr lang="en-US" altLang="ko-KR" b="1" i="0" smtClean="0">
                            <a:latin typeface="Cambria Math" panose="02040503050406030204" pitchFamily="18" charset="0"/>
                          </a:rPr>
                          <m:t>𝐯</m:t>
                        </m:r>
                        <m:r>
                          <a:rPr lang="en-US" altLang="ko-KR" b="0" i="0" smtClean="0">
                            <a:latin typeface="Cambria Math" panose="02040503050406030204" pitchFamily="18" charset="0"/>
                          </a:rPr>
                          <m:t>.</m:t>
                        </m:r>
                        <m:r>
                          <a:rPr lang="en-US" altLang="ko-KR" b="0" i="1" smtClean="0">
                            <a:latin typeface="Cambria Math" panose="02040503050406030204" pitchFamily="18" charset="0"/>
                          </a:rPr>
                          <m:t>𝑦</m:t>
                        </m:r>
                      </m:e>
                    </m:d>
                    <m:r>
                      <a:rPr lang="en-US" altLang="ko-KR" b="0" i="0" smtClean="0">
                        <a:latin typeface="Cambria Math" panose="02040503050406030204" pitchFamily="18" charset="0"/>
                      </a:rPr>
                      <m:t>;</m:t>
                    </m:r>
                  </m:oMath>
                </a14:m>
                <a:r>
                  <a:rPr lang="en-US" altLang="ko-KR" dirty="0"/>
                  <a:t>  }</a:t>
                </a:r>
              </a:p>
              <a:p>
                <a:r>
                  <a:rPr lang="en-US" altLang="ko-KR" dirty="0"/>
                  <a:t>Position-based Force</a:t>
                </a:r>
              </a:p>
              <a:p>
                <a:pPr marL="457200" lvl="1" indent="0">
                  <a:buNone/>
                </a:pPr>
                <a14:m>
                  <m:oMath xmlns:m="http://schemas.openxmlformats.org/officeDocument/2006/math">
                    <m:r>
                      <a:rPr lang="en-US" altLang="ko-KR" b="1" dirty="0">
                        <a:latin typeface="Cambria Math" panose="02040503050406030204" pitchFamily="18" charset="0"/>
                      </a:rPr>
                      <m:t>𝐅</m:t>
                    </m:r>
                    <m:d>
                      <m:dPr>
                        <m:ctrlPr>
                          <a:rPr lang="en-US" altLang="ko-KR" b="1" i="1" dirty="0">
                            <a:latin typeface="Cambria Math" panose="02040503050406030204" pitchFamily="18" charset="0"/>
                          </a:rPr>
                        </m:ctrlPr>
                      </m:dPr>
                      <m:e>
                        <m:r>
                          <a:rPr lang="en-US" altLang="ko-KR" b="1" i="0" dirty="0" smtClean="0">
                            <a:latin typeface="Cambria Math" panose="02040503050406030204" pitchFamily="18" charset="0"/>
                          </a:rPr>
                          <m:t>𝐩</m:t>
                        </m:r>
                        <m:r>
                          <a:rPr lang="en-US" altLang="ko-KR" i="1" dirty="0">
                            <a:latin typeface="Cambria Math" panose="02040503050406030204" pitchFamily="18" charset="0"/>
                          </a:rPr>
                          <m:t>, </m:t>
                        </m:r>
                        <m:r>
                          <a:rPr lang="en-US" altLang="ko-KR" b="1" dirty="0">
                            <a:latin typeface="Cambria Math" panose="02040503050406030204" pitchFamily="18" charset="0"/>
                          </a:rPr>
                          <m:t>𝐯</m:t>
                        </m:r>
                      </m:e>
                    </m:d>
                  </m:oMath>
                </a14:m>
                <a:r>
                  <a:rPr lang="en-US" altLang="ko-KR" dirty="0"/>
                  <a:t> {  </a:t>
                </a:r>
              </a:p>
              <a:p>
                <a:pPr marL="457200" lvl="1" indent="0">
                  <a:buNone/>
                </a:pPr>
                <a:r>
                  <a:rPr lang="en-US" altLang="ko-KR" dirty="0"/>
                  <a:t>    if (</a:t>
                </a:r>
                <a14:m>
                  <m:oMath xmlns:m="http://schemas.openxmlformats.org/officeDocument/2006/math">
                    <m:r>
                      <a:rPr lang="en-US" altLang="ko-KR" i="1" dirty="0" smtClean="0">
                        <a:latin typeface="Cambria Math" panose="02040503050406030204" pitchFamily="18" charset="0"/>
                      </a:rPr>
                      <m:t>3.0 </m:t>
                    </m:r>
                    <m:r>
                      <a:rPr lang="en-US" altLang="ko-KR" i="1" dirty="0" smtClean="0">
                        <a:latin typeface="Cambria Math" panose="02040503050406030204" pitchFamily="18" charset="0"/>
                        <a:ea typeface="Cambria Math" panose="02040503050406030204" pitchFamily="18" charset="0"/>
                      </a:rPr>
                      <m:t>≤</m:t>
                    </m:r>
                    <m:r>
                      <a:rPr lang="en-US" altLang="ko-KR" b="1" i="0" dirty="0" smtClean="0">
                        <a:latin typeface="Cambria Math" panose="02040503050406030204" pitchFamily="18" charset="0"/>
                      </a:rPr>
                      <m:t>𝐩</m:t>
                    </m:r>
                    <m:r>
                      <a:rPr lang="en-US" altLang="ko-KR" i="1" dirty="0" err="1" smtClean="0">
                        <a:latin typeface="Cambria Math" panose="02040503050406030204" pitchFamily="18" charset="0"/>
                      </a:rPr>
                      <m:t>.</m:t>
                    </m:r>
                    <m:r>
                      <a:rPr lang="en-US" altLang="ko-KR" i="1" dirty="0" err="1" smtClean="0">
                        <a:latin typeface="Cambria Math" panose="02040503050406030204" pitchFamily="18" charset="0"/>
                      </a:rPr>
                      <m:t>𝑥</m:t>
                    </m:r>
                    <m:r>
                      <a:rPr lang="en-US" altLang="ko-KR" i="1" dirty="0">
                        <a:latin typeface="Cambria Math" panose="02040503050406030204" pitchFamily="18" charset="0"/>
                      </a:rPr>
                      <m:t> </m:t>
                    </m:r>
                    <m:r>
                      <a:rPr lang="en-US" altLang="ko-KR" i="1" dirty="0" smtClean="0">
                        <a:latin typeface="Cambria Math" panose="02040503050406030204" pitchFamily="18" charset="0"/>
                        <a:ea typeface="Cambria Math" panose="02040503050406030204" pitchFamily="18" charset="0"/>
                      </a:rPr>
                      <m:t>≤</m:t>
                    </m:r>
                    <m:r>
                      <a:rPr lang="en-US" altLang="ko-KR" i="1" dirty="0" smtClean="0">
                        <a:latin typeface="Cambria Math" panose="02040503050406030204" pitchFamily="18" charset="0"/>
                      </a:rPr>
                      <m:t> 3.2</m:t>
                    </m:r>
                  </m:oMath>
                </a14:m>
                <a:r>
                  <a:rPr lang="en-US" altLang="ko-KR" dirty="0"/>
                  <a:t>) return </a:t>
                </a:r>
                <a14:m>
                  <m:oMath xmlns:m="http://schemas.openxmlformats.org/officeDocument/2006/math">
                    <m:d>
                      <m:dPr>
                        <m:ctrlPr>
                          <a:rPr lang="en-US" altLang="ko-KR" i="1">
                            <a:latin typeface="Cambria Math" panose="02040503050406030204" pitchFamily="18" charset="0"/>
                          </a:rPr>
                        </m:ctrlPr>
                      </m:dPr>
                      <m:e>
                        <m:r>
                          <a:rPr lang="en-US" altLang="ko-KR" b="0" i="1" smtClean="0">
                            <a:latin typeface="Cambria Math" panose="02040503050406030204" pitchFamily="18" charset="0"/>
                          </a:rPr>
                          <m:t>5</m:t>
                        </m:r>
                        <m:r>
                          <a:rPr lang="en-US" altLang="ko-KR" i="1">
                            <a:latin typeface="Cambria Math" panose="02040503050406030204" pitchFamily="18" charset="0"/>
                          </a:rPr>
                          <m:t>∗</m:t>
                        </m:r>
                        <m:r>
                          <a:rPr lang="en-US" altLang="ko-KR" b="1">
                            <a:latin typeface="Cambria Math" panose="02040503050406030204" pitchFamily="18" charset="0"/>
                          </a:rPr>
                          <m:t>𝐯</m:t>
                        </m:r>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a:latin typeface="Cambria Math" panose="02040503050406030204" pitchFamily="18" charset="0"/>
                          </a:rPr>
                          <m:t>, </m:t>
                        </m:r>
                        <m:r>
                          <a:rPr lang="en-US" altLang="ko-KR" b="0" i="0" smtClean="0">
                            <a:latin typeface="Cambria Math" panose="02040503050406030204" pitchFamily="18" charset="0"/>
                          </a:rPr>
                          <m:t> 2</m:t>
                        </m:r>
                        <m:r>
                          <a:rPr lang="en-US" altLang="ko-KR">
                            <a:latin typeface="Cambria Math" panose="02040503050406030204" pitchFamily="18" charset="0"/>
                          </a:rPr>
                          <m:t> ∗</m:t>
                        </m:r>
                        <m:r>
                          <a:rPr lang="en-US" altLang="ko-KR" b="1">
                            <a:latin typeface="Cambria Math" panose="02040503050406030204" pitchFamily="18" charset="0"/>
                          </a:rPr>
                          <m:t>𝐯</m:t>
                        </m:r>
                        <m:r>
                          <a:rPr lang="en-US" altLang="ko-KR">
                            <a:latin typeface="Cambria Math" panose="02040503050406030204" pitchFamily="18" charset="0"/>
                          </a:rPr>
                          <m:t>.</m:t>
                        </m:r>
                        <m:r>
                          <a:rPr lang="en-US" altLang="ko-KR" i="1">
                            <a:latin typeface="Cambria Math" panose="02040503050406030204" pitchFamily="18" charset="0"/>
                          </a:rPr>
                          <m:t>𝑦</m:t>
                        </m:r>
                      </m:e>
                    </m:d>
                    <m:r>
                      <a:rPr lang="en-US" altLang="ko-KR">
                        <a:latin typeface="Cambria Math" panose="02040503050406030204" pitchFamily="18" charset="0"/>
                      </a:rPr>
                      <m:t>;</m:t>
                    </m:r>
                  </m:oMath>
                </a14:m>
                <a:r>
                  <a:rPr lang="en-US" altLang="ko-KR" dirty="0"/>
                  <a:t>  </a:t>
                </a:r>
              </a:p>
              <a:p>
                <a:pPr marL="457200" lvl="1" indent="0">
                  <a:buNone/>
                </a:pPr>
                <a:r>
                  <a:rPr lang="en-US" altLang="ko-KR" dirty="0"/>
                  <a:t>    else if (</a:t>
                </a:r>
                <a14:m>
                  <m:oMath xmlns:m="http://schemas.openxmlformats.org/officeDocument/2006/math">
                    <m:r>
                      <a:rPr lang="en-US" altLang="ko-KR" i="1" dirty="0" smtClean="0">
                        <a:latin typeface="Cambria Math" panose="02040503050406030204" pitchFamily="18" charset="0"/>
                      </a:rPr>
                      <m:t>6</m:t>
                    </m:r>
                    <m:r>
                      <a:rPr lang="en-US" altLang="ko-KR" i="1" dirty="0">
                        <a:latin typeface="Cambria Math" panose="02040503050406030204" pitchFamily="18" charset="0"/>
                      </a:rPr>
                      <m:t>.0 </m:t>
                    </m:r>
                    <m:r>
                      <a:rPr lang="en-US" altLang="ko-KR" i="1" dirty="0">
                        <a:latin typeface="Cambria Math" panose="02040503050406030204" pitchFamily="18" charset="0"/>
                        <a:ea typeface="Cambria Math" panose="02040503050406030204" pitchFamily="18" charset="0"/>
                      </a:rPr>
                      <m:t>≤</m:t>
                    </m:r>
                    <m:r>
                      <a:rPr lang="en-US" altLang="ko-KR" b="1" i="0" dirty="0" smtClean="0">
                        <a:latin typeface="Cambria Math" panose="02040503050406030204" pitchFamily="18" charset="0"/>
                      </a:rPr>
                      <m:t>𝐩</m:t>
                    </m:r>
                    <m:r>
                      <a:rPr lang="en-US" altLang="ko-KR" i="1" dirty="0" err="1">
                        <a:latin typeface="Cambria Math" panose="02040503050406030204" pitchFamily="18" charset="0"/>
                      </a:rPr>
                      <m:t>.</m:t>
                    </m:r>
                    <m:r>
                      <a:rPr lang="en-US" altLang="ko-KR" b="0" i="1" dirty="0" smtClean="0">
                        <a:latin typeface="Cambria Math" panose="02040503050406030204" pitchFamily="18" charset="0"/>
                      </a:rPr>
                      <m:t>𝑦</m:t>
                    </m:r>
                    <m:r>
                      <a:rPr lang="en-US" altLang="ko-KR" i="1" dirty="0">
                        <a:latin typeface="Cambria Math" panose="02040503050406030204" pitchFamily="18" charset="0"/>
                      </a:rPr>
                      <m:t> </m:t>
                    </m:r>
                    <m:r>
                      <a:rPr lang="en-US" altLang="ko-KR" i="1" dirty="0">
                        <a:latin typeface="Cambria Math" panose="02040503050406030204" pitchFamily="18" charset="0"/>
                        <a:ea typeface="Cambria Math" panose="02040503050406030204" pitchFamily="18" charset="0"/>
                      </a:rPr>
                      <m:t>≤</m:t>
                    </m:r>
                    <m:r>
                      <a:rPr lang="en-US" altLang="ko-KR" b="0" i="1" dirty="0" smtClean="0">
                        <a:latin typeface="Cambria Math" panose="02040503050406030204" pitchFamily="18" charset="0"/>
                      </a:rPr>
                      <m:t>6.2</m:t>
                    </m:r>
                  </m:oMath>
                </a14:m>
                <a:r>
                  <a:rPr lang="en-US" altLang="ko-KR" dirty="0"/>
                  <a:t>) return (</a:t>
                </a:r>
                <a14:m>
                  <m:oMath xmlns:m="http://schemas.openxmlformats.org/officeDocument/2006/math">
                    <m:r>
                      <a:rPr lang="en-US" altLang="ko-KR" i="1" dirty="0" smtClean="0">
                        <a:latin typeface="Cambria Math" panose="02040503050406030204" pitchFamily="18" charset="0"/>
                      </a:rPr>
                      <m:t>−</m:t>
                    </m:r>
                    <m:r>
                      <a:rPr lang="en-US" altLang="ko-KR" b="0" i="1" dirty="0" smtClean="0">
                        <a:latin typeface="Cambria Math" panose="02040503050406030204" pitchFamily="18" charset="0"/>
                      </a:rPr>
                      <m:t>3</m:t>
                    </m:r>
                    <m:r>
                      <a:rPr lang="en-US" altLang="ko-KR" i="1">
                        <a:latin typeface="Cambria Math" panose="02040503050406030204" pitchFamily="18" charset="0"/>
                      </a:rPr>
                      <m:t>∗</m:t>
                    </m:r>
                    <m:r>
                      <a:rPr lang="en-US" altLang="ko-KR" b="1">
                        <a:latin typeface="Cambria Math" panose="02040503050406030204" pitchFamily="18" charset="0"/>
                      </a:rPr>
                      <m:t>𝐯</m:t>
                    </m:r>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a:latin typeface="Cambria Math" panose="02040503050406030204" pitchFamily="18" charset="0"/>
                      </a:rPr>
                      <m:t>, </m:t>
                    </m:r>
                    <m:r>
                      <a:rPr lang="en-US" altLang="ko-KR" b="0" i="0" smtClean="0">
                        <a:latin typeface="Cambria Math" panose="02040503050406030204" pitchFamily="18" charset="0"/>
                      </a:rPr>
                      <m:t> 0.5</m:t>
                    </m:r>
                    <m:r>
                      <a:rPr lang="en-US" altLang="ko-KR">
                        <a:latin typeface="Cambria Math" panose="02040503050406030204" pitchFamily="18" charset="0"/>
                      </a:rPr>
                      <m:t> ∗</m:t>
                    </m:r>
                    <m:r>
                      <a:rPr lang="en-US" altLang="ko-KR" b="1">
                        <a:latin typeface="Cambria Math" panose="02040503050406030204" pitchFamily="18" charset="0"/>
                      </a:rPr>
                      <m:t>𝐯</m:t>
                    </m:r>
                    <m:r>
                      <a:rPr lang="en-US" altLang="ko-KR">
                        <a:latin typeface="Cambria Math" panose="02040503050406030204" pitchFamily="18" charset="0"/>
                      </a:rPr>
                      <m:t>.</m:t>
                    </m:r>
                    <m:r>
                      <a:rPr lang="en-US" altLang="ko-KR" i="1">
                        <a:latin typeface="Cambria Math" panose="02040503050406030204" pitchFamily="18" charset="0"/>
                      </a:rPr>
                      <m:t>𝑦</m:t>
                    </m:r>
                  </m:oMath>
                </a14:m>
                <a:r>
                  <a:rPr lang="en-US" altLang="ko-KR" dirty="0"/>
                  <a:t>);</a:t>
                </a:r>
              </a:p>
              <a:p>
                <a:pPr marL="457200" lvl="1" indent="0">
                  <a:buNone/>
                </a:pPr>
                <a:r>
                  <a:rPr lang="en-US" altLang="ko-KR" dirty="0"/>
                  <a:t>    else return (0, 0); </a:t>
                </a:r>
              </a:p>
              <a:p>
                <a:pPr marL="457200" lvl="1" indent="0">
                  <a:buNone/>
                </a:pPr>
                <a:r>
                  <a:rPr lang="en-US" altLang="ko-KR" dirty="0"/>
                  <a:t> }</a:t>
                </a:r>
              </a:p>
              <a:p>
                <a:r>
                  <a:rPr lang="en-US" altLang="ko-KR" dirty="0"/>
                  <a:t>Composite Force</a:t>
                </a:r>
              </a:p>
              <a:p>
                <a:pPr marL="457200" lvl="1" indent="0">
                  <a:buNone/>
                </a:pPr>
                <a14:m>
                  <m:oMath xmlns:m="http://schemas.openxmlformats.org/officeDocument/2006/math">
                    <m:r>
                      <a:rPr lang="en-US" altLang="ko-KR" b="1" dirty="0">
                        <a:latin typeface="Cambria Math" panose="02040503050406030204" pitchFamily="18" charset="0"/>
                      </a:rPr>
                      <m:t>𝐅</m:t>
                    </m:r>
                    <m:d>
                      <m:dPr>
                        <m:ctrlPr>
                          <a:rPr lang="en-US" altLang="ko-KR" b="1" i="1" dirty="0">
                            <a:latin typeface="Cambria Math" panose="02040503050406030204" pitchFamily="18" charset="0"/>
                          </a:rPr>
                        </m:ctrlPr>
                      </m:dPr>
                      <m:e>
                        <m:r>
                          <a:rPr lang="en-US" altLang="ko-KR" b="1" i="0" dirty="0" smtClean="0">
                            <a:latin typeface="Cambria Math" panose="02040503050406030204" pitchFamily="18" charset="0"/>
                          </a:rPr>
                          <m:t>𝐩</m:t>
                        </m:r>
                        <m:r>
                          <a:rPr lang="en-US" altLang="ko-KR" i="1" dirty="0">
                            <a:latin typeface="Cambria Math" panose="02040503050406030204" pitchFamily="18" charset="0"/>
                          </a:rPr>
                          <m:t>, </m:t>
                        </m:r>
                        <m:r>
                          <a:rPr lang="en-US" altLang="ko-KR" b="1" dirty="0">
                            <a:latin typeface="Cambria Math" panose="02040503050406030204" pitchFamily="18" charset="0"/>
                          </a:rPr>
                          <m:t>𝐯</m:t>
                        </m:r>
                      </m:e>
                    </m:d>
                  </m:oMath>
                </a14:m>
                <a:r>
                  <a:rPr lang="en-US" altLang="ko-KR" dirty="0"/>
                  <a:t> { </a:t>
                </a:r>
              </a:p>
              <a:p>
                <a:pPr marL="457200" lvl="1" indent="0">
                  <a:buNone/>
                </a:pPr>
                <a:r>
                  <a:rPr lang="en-US" altLang="ko-KR" dirty="0"/>
                  <a:t>    F1 = (3.0, 2.0),  F2 = (-0.7*</a:t>
                </a:r>
                <a:r>
                  <a:rPr lang="en-US" altLang="ko-KR" dirty="0" err="1"/>
                  <a:t>v.x</a:t>
                </a:r>
                <a:r>
                  <a:rPr lang="en-US" altLang="ko-KR" dirty="0"/>
                  <a:t>, 1.0),  G = (0.0, -1.5)</a:t>
                </a:r>
              </a:p>
              <a:p>
                <a:pPr marL="457200" lvl="1" indent="0">
                  <a:buNone/>
                </a:pPr>
                <a:r>
                  <a:rPr lang="en-US" altLang="ko-KR" dirty="0"/>
                  <a:t>    return F1 + F2 + G; </a:t>
                </a:r>
              </a:p>
              <a:p>
                <a:pPr marL="457200" lvl="1" indent="0">
                  <a:buNone/>
                </a:pPr>
                <a:r>
                  <a:rPr lang="en-US" altLang="ko-KR" dirty="0"/>
                  <a:t>}</a:t>
                </a:r>
              </a:p>
              <a:p>
                <a:pPr marL="514350" lvl="1" indent="0">
                  <a:buNone/>
                </a:pPr>
                <a:endParaRPr lang="en-US" altLang="ko-KR" dirty="0"/>
              </a:p>
              <a:p>
                <a:pPr marL="400050"/>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720" t="-1241" b="-1985"/>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11</a:t>
            </a:fld>
            <a:endParaRPr lang="en-US" altLang="ko-KR" dirty="0"/>
          </a:p>
        </p:txBody>
      </p:sp>
    </p:spTree>
    <p:extLst>
      <p:ext uri="{BB962C8B-B14F-4D97-AF65-F5344CB8AC3E}">
        <p14:creationId xmlns:p14="http://schemas.microsoft.com/office/powerpoint/2010/main" val="45912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 1D Particle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At </a:t>
                </a:r>
                <a14:m>
                  <m:oMath xmlns:m="http://schemas.openxmlformats.org/officeDocument/2006/math">
                    <m:r>
                      <a:rPr lang="en-US" altLang="ko-KR" i="1" dirty="0" smtClean="0">
                        <a:latin typeface="Cambria Math" panose="02040503050406030204" pitchFamily="18" charset="0"/>
                      </a:rPr>
                      <m:t>𝑡</m:t>
                    </m:r>
                    <m:r>
                      <a:rPr lang="en-US" altLang="ko-KR" i="1" dirty="0" smtClean="0">
                        <a:latin typeface="Cambria Math" panose="02040503050406030204" pitchFamily="18" charset="0"/>
                      </a:rPr>
                      <m:t> = 0, </m:t>
                    </m:r>
                  </m:oMath>
                </a14:m>
                <a:endParaRPr lang="en-US" altLang="ko-KR" dirty="0"/>
              </a:p>
              <a:p>
                <a:pPr lvl="1"/>
                <a:r>
                  <a:rPr lang="en-US" altLang="ko-KR" dirty="0"/>
                  <a:t>A force </a:t>
                </a:r>
                <a14:m>
                  <m:oMath xmlns:m="http://schemas.openxmlformats.org/officeDocument/2006/math">
                    <m:r>
                      <a:rPr lang="en-US" altLang="ko-KR" i="1" dirty="0" smtClean="0">
                        <a:latin typeface="Cambria Math" panose="02040503050406030204" pitchFamily="18" charset="0"/>
                      </a:rPr>
                      <m:t>𝐹</m:t>
                    </m:r>
                    <m:r>
                      <a:rPr lang="en-US" altLang="ko-KR" i="1" dirty="0" smtClean="0">
                        <a:latin typeface="Cambria Math" panose="02040503050406030204" pitchFamily="18" charset="0"/>
                      </a:rPr>
                      <m:t> = 4 </m:t>
                    </m:r>
                  </m:oMath>
                </a14:m>
                <a:r>
                  <a:rPr lang="en-US" altLang="ko-KR" dirty="0"/>
                  <a:t>was given to a particle </a:t>
                </a:r>
                <a14:m>
                  <m:oMath xmlns:m="http://schemas.openxmlformats.org/officeDocument/2006/math">
                    <m:r>
                      <a:rPr lang="en-US" altLang="ko-KR" i="1" dirty="0" smtClean="0">
                        <a:latin typeface="Cambria Math" panose="02040503050406030204" pitchFamily="18" charset="0"/>
                      </a:rPr>
                      <m:t>(</m:t>
                    </m:r>
                    <m:r>
                      <a:rPr lang="en-US" altLang="ko-KR" i="1" dirty="0" smtClean="0">
                        <a:latin typeface="Cambria Math" panose="02040503050406030204" pitchFamily="18" charset="0"/>
                      </a:rPr>
                      <m:t>𝑚</m:t>
                    </m:r>
                    <m:r>
                      <a:rPr lang="en-US" altLang="ko-KR" i="1" dirty="0" smtClean="0">
                        <a:latin typeface="Cambria Math" panose="02040503050406030204" pitchFamily="18" charset="0"/>
                      </a:rPr>
                      <m:t> = 2).</m:t>
                    </m:r>
                    <m:r>
                      <a:rPr lang="ko-KR" altLang="en-US" i="1" dirty="0">
                        <a:latin typeface="Cambria Math" panose="02040503050406030204" pitchFamily="18" charset="0"/>
                      </a:rPr>
                      <m:t> </m:t>
                    </m:r>
                  </m:oMath>
                </a14:m>
                <a:endParaRPr lang="en-US" altLang="ko-KR" dirty="0"/>
              </a:p>
              <a:p>
                <a:pPr lvl="1"/>
                <a:r>
                  <a:rPr lang="en-US" altLang="ko-KR" dirty="0"/>
                  <a:t>The particle has </a:t>
                </a:r>
                <a14:m>
                  <m:oMath xmlns:m="http://schemas.openxmlformats.org/officeDocument/2006/math">
                    <m:r>
                      <a:rPr lang="en-US" altLang="ko-KR" i="1" dirty="0" smtClean="0">
                        <a:latin typeface="Cambria Math" panose="02040503050406030204" pitchFamily="18" charset="0"/>
                      </a:rPr>
                      <m:t>𝑣</m:t>
                    </m:r>
                    <m:r>
                      <a:rPr lang="en-US" altLang="ko-KR" i="1" dirty="0" smtClean="0">
                        <a:latin typeface="Cambria Math" panose="02040503050406030204" pitchFamily="18" charset="0"/>
                      </a:rPr>
                      <m:t> = 0 </m:t>
                    </m:r>
                  </m:oMath>
                </a14:m>
                <a:r>
                  <a:rPr lang="en-US" altLang="ko-KR" dirty="0"/>
                  <a:t>at the position </a:t>
                </a:r>
                <a14:m>
                  <m:oMath xmlns:m="http://schemas.openxmlformats.org/officeDocument/2006/math">
                    <m:r>
                      <a:rPr lang="en-US" altLang="ko-KR" i="1" dirty="0" smtClean="0">
                        <a:latin typeface="Cambria Math" panose="02040503050406030204" pitchFamily="18" charset="0"/>
                      </a:rPr>
                      <m:t>𝑝</m:t>
                    </m:r>
                    <m:r>
                      <a:rPr lang="en-US" altLang="ko-KR" i="1" dirty="0" smtClean="0">
                        <a:latin typeface="Cambria Math" panose="02040503050406030204" pitchFamily="18" charset="0"/>
                      </a:rPr>
                      <m:t> = 3</m:t>
                    </m:r>
                  </m:oMath>
                </a14:m>
                <a:r>
                  <a:rPr lang="en-US" altLang="ko-KR" dirty="0"/>
                  <a:t>.</a:t>
                </a:r>
              </a:p>
              <a:p>
                <a:r>
                  <a:rPr lang="en-US" altLang="ko-KR" dirty="0"/>
                  <a:t>No force at all after the initial force given.</a:t>
                </a:r>
                <a:endParaRPr lang="en-US" altLang="ko-KR" sz="1600" dirty="0"/>
              </a:p>
              <a:p>
                <a:r>
                  <a:rPr lang="en-US" altLang="ko-KR" u="sng" dirty="0"/>
                  <a:t>What is the position of the particle at </a:t>
                </a:r>
                <a14:m>
                  <m:oMath xmlns:m="http://schemas.openxmlformats.org/officeDocument/2006/math">
                    <m:r>
                      <a:rPr lang="en-US" altLang="ko-KR" i="1" u="sng" dirty="0" smtClean="0">
                        <a:latin typeface="Cambria Math" panose="02040503050406030204" pitchFamily="18" charset="0"/>
                      </a:rPr>
                      <m:t>𝑡</m:t>
                    </m:r>
                    <m:r>
                      <a:rPr lang="en-US" altLang="ko-KR" i="1" u="sng" dirty="0" smtClean="0">
                        <a:latin typeface="Cambria Math" panose="02040503050406030204" pitchFamily="18" charset="0"/>
                      </a:rPr>
                      <m:t> = 3</m:t>
                    </m:r>
                  </m:oMath>
                </a14:m>
                <a:r>
                  <a:rPr lang="en-US" altLang="ko-KR" u="sng" dirty="0"/>
                  <a:t>? </a:t>
                </a:r>
              </a:p>
              <a:p>
                <a:r>
                  <a:rPr lang="en-US" altLang="ko-KR" dirty="0"/>
                  <a:t>Assume the time step </a:t>
                </a:r>
                <a14:m>
                  <m:oMath xmlns:m="http://schemas.openxmlformats.org/officeDocument/2006/math">
                    <m:r>
                      <a:rPr lang="en-US" altLang="ko-KR" i="1" dirty="0" smtClean="0">
                        <a:latin typeface="Cambria Math" panose="02040503050406030204" pitchFamily="18" charset="0"/>
                      </a:rPr>
                      <m:t>𝑑𝑡</m:t>
                    </m:r>
                    <m:r>
                      <a:rPr lang="en-US" altLang="ko-KR" i="1" dirty="0">
                        <a:latin typeface="Cambria Math" panose="02040503050406030204" pitchFamily="18" charset="0"/>
                      </a:rPr>
                      <m:t> = 1</m:t>
                    </m:r>
                  </m:oMath>
                </a14:m>
                <a:r>
                  <a:rPr lang="en-US" altLang="ko-KR" dirty="0"/>
                  <a:t>.  </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720" t="-12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6137" y="3381445"/>
                <a:ext cx="11697083" cy="3170099"/>
              </a:xfrm>
              <a:prstGeom prst="rect">
                <a:avLst/>
              </a:prstGeom>
              <a:noFill/>
              <a:ln>
                <a:solidFill>
                  <a:srgbClr val="FF0000"/>
                </a:solidFill>
              </a:ln>
            </p:spPr>
            <p:txBody>
              <a:bodyPr wrap="square" rtlCol="0">
                <a:spAutoFit/>
              </a:bodyPr>
              <a:lstStyle/>
              <a:p>
                <a:pPr algn="l"/>
                <a:r>
                  <a:rPr lang="en-US" altLang="ko-KR" sz="2000" dirty="0">
                    <a:solidFill>
                      <a:schemeClr val="tx1">
                        <a:lumMod val="65000"/>
                        <a:lumOff val="35000"/>
                      </a:schemeClr>
                    </a:solidFill>
                  </a:rPr>
                  <a:t>At </a:t>
                </a:r>
                <a14:m>
                  <m:oMath xmlns:m="http://schemas.openxmlformats.org/officeDocument/2006/math">
                    <m:r>
                      <a:rPr lang="en-US" altLang="ko-KR" sz="2000" i="1" dirty="0" smtClean="0">
                        <a:solidFill>
                          <a:schemeClr val="tx1">
                            <a:lumMod val="65000"/>
                            <a:lumOff val="35000"/>
                          </a:schemeClr>
                        </a:solidFill>
                        <a:latin typeface="Cambria Math" panose="02040503050406030204" pitchFamily="18" charset="0"/>
                      </a:rPr>
                      <m:t>𝑡</m:t>
                    </m:r>
                    <m:r>
                      <a:rPr lang="en-US" altLang="ko-KR" sz="2000" i="1" dirty="0" smtClean="0">
                        <a:solidFill>
                          <a:schemeClr val="tx1">
                            <a:lumMod val="65000"/>
                            <a:lumOff val="35000"/>
                          </a:schemeClr>
                        </a:solidFill>
                        <a:latin typeface="Cambria Math" panose="02040503050406030204" pitchFamily="18" charset="0"/>
                      </a:rPr>
                      <m:t> = 0,  </m:t>
                    </m:r>
                    <m:r>
                      <a:rPr lang="en-US" altLang="ko-KR" sz="2000" i="1" dirty="0" smtClean="0">
                        <a:solidFill>
                          <a:schemeClr val="tx1">
                            <a:lumMod val="65000"/>
                            <a:lumOff val="35000"/>
                          </a:schemeClr>
                        </a:solidFill>
                        <a:latin typeface="Cambria Math" panose="02040503050406030204" pitchFamily="18" charset="0"/>
                      </a:rPr>
                      <m:t>𝑝</m:t>
                    </m:r>
                    <m:r>
                      <a:rPr lang="en-US" altLang="ko-KR" sz="2000" i="1" dirty="0" smtClean="0">
                        <a:solidFill>
                          <a:schemeClr val="tx1">
                            <a:lumMod val="65000"/>
                            <a:lumOff val="35000"/>
                          </a:schemeClr>
                        </a:solidFill>
                        <a:latin typeface="Cambria Math" panose="02040503050406030204" pitchFamily="18" charset="0"/>
                      </a:rPr>
                      <m:t> = 3,  </m:t>
                    </m:r>
                    <m:r>
                      <a:rPr lang="en-US" altLang="ko-KR" sz="2000" i="1" dirty="0" smtClean="0">
                        <a:solidFill>
                          <a:schemeClr val="tx1">
                            <a:lumMod val="65000"/>
                            <a:lumOff val="35000"/>
                          </a:schemeClr>
                        </a:solidFill>
                        <a:latin typeface="Cambria Math" panose="02040503050406030204" pitchFamily="18" charset="0"/>
                      </a:rPr>
                      <m:t>𝑣</m:t>
                    </m:r>
                    <m:r>
                      <a:rPr lang="en-US" altLang="ko-KR" sz="2000" i="1" dirty="0" smtClean="0">
                        <a:solidFill>
                          <a:schemeClr val="tx1">
                            <a:lumMod val="65000"/>
                            <a:lumOff val="35000"/>
                          </a:schemeClr>
                        </a:solidFill>
                        <a:latin typeface="Cambria Math" panose="02040503050406030204" pitchFamily="18" charset="0"/>
                      </a:rPr>
                      <m:t> = 0,  </m:t>
                    </m:r>
                    <m:r>
                      <a:rPr lang="en-US" altLang="ko-KR" sz="2000" i="1" dirty="0" smtClean="0">
                        <a:solidFill>
                          <a:schemeClr val="tx1">
                            <a:lumMod val="65000"/>
                            <a:lumOff val="35000"/>
                          </a:schemeClr>
                        </a:solidFill>
                        <a:latin typeface="Cambria Math" panose="02040503050406030204" pitchFamily="18" charset="0"/>
                      </a:rPr>
                      <m:t>𝑎</m:t>
                    </m:r>
                    <m:r>
                      <a:rPr lang="en-US" altLang="ko-KR" sz="2000" i="1" dirty="0" smtClean="0">
                        <a:solidFill>
                          <a:schemeClr val="tx1">
                            <a:lumMod val="65000"/>
                            <a:lumOff val="35000"/>
                          </a:schemeClr>
                        </a:solidFill>
                        <a:latin typeface="Cambria Math" panose="02040503050406030204" pitchFamily="18" charset="0"/>
                      </a:rPr>
                      <m:t> = </m:t>
                    </m:r>
                    <m:r>
                      <a:rPr lang="en-US" altLang="ko-KR" sz="2000" i="1" dirty="0" smtClean="0">
                        <a:solidFill>
                          <a:schemeClr val="tx1">
                            <a:lumMod val="65000"/>
                            <a:lumOff val="35000"/>
                          </a:schemeClr>
                        </a:solidFill>
                        <a:latin typeface="Cambria Math" panose="02040503050406030204" pitchFamily="18" charset="0"/>
                      </a:rPr>
                      <m:t>𝐹</m:t>
                    </m:r>
                    <m:r>
                      <a:rPr lang="en-US" altLang="ko-KR" sz="2000" i="1" dirty="0" smtClean="0">
                        <a:solidFill>
                          <a:schemeClr val="tx1">
                            <a:lumMod val="65000"/>
                            <a:lumOff val="35000"/>
                          </a:schemeClr>
                        </a:solidFill>
                        <a:latin typeface="Cambria Math" panose="02040503050406030204" pitchFamily="18" charset="0"/>
                      </a:rPr>
                      <m:t>/</m:t>
                    </m:r>
                    <m:r>
                      <a:rPr lang="en-US" altLang="ko-KR" sz="2000" i="1" dirty="0" smtClean="0">
                        <a:solidFill>
                          <a:schemeClr val="tx1">
                            <a:lumMod val="65000"/>
                            <a:lumOff val="35000"/>
                          </a:schemeClr>
                        </a:solidFill>
                        <a:latin typeface="Cambria Math" panose="02040503050406030204" pitchFamily="18" charset="0"/>
                      </a:rPr>
                      <m:t>𝑚</m:t>
                    </m:r>
                    <m:r>
                      <a:rPr lang="en-US" altLang="ko-KR" sz="2000" i="1" dirty="0" smtClean="0">
                        <a:solidFill>
                          <a:schemeClr val="tx1">
                            <a:lumMod val="65000"/>
                            <a:lumOff val="35000"/>
                          </a:schemeClr>
                        </a:solidFill>
                        <a:latin typeface="Cambria Math" panose="02040503050406030204" pitchFamily="18" charset="0"/>
                      </a:rPr>
                      <m:t> = 4/2 = 2</m:t>
                    </m:r>
                  </m:oMath>
                </a14:m>
                <a:endParaRPr lang="en-US" altLang="ko-KR" sz="2000" dirty="0">
                  <a:solidFill>
                    <a:schemeClr val="tx1">
                      <a:lumMod val="65000"/>
                      <a:lumOff val="35000"/>
                    </a:schemeClr>
                  </a:solidFill>
                </a:endParaRPr>
              </a:p>
              <a:p>
                <a:pPr algn="l"/>
                <a:endParaRPr lang="en-US" altLang="ko-KR" sz="2000" dirty="0">
                  <a:solidFill>
                    <a:schemeClr val="tx1">
                      <a:lumMod val="65000"/>
                      <a:lumOff val="35000"/>
                    </a:schemeClr>
                  </a:solidFill>
                </a:endParaRPr>
              </a:p>
              <a:p>
                <a:pPr algn="l"/>
                <a:r>
                  <a:rPr lang="en-US" altLang="ko-KR" sz="2000" dirty="0">
                    <a:solidFill>
                      <a:schemeClr val="tx1">
                        <a:lumMod val="65000"/>
                        <a:lumOff val="35000"/>
                      </a:schemeClr>
                    </a:solidFill>
                  </a:rPr>
                  <a:t>At </a:t>
                </a:r>
                <a14:m>
                  <m:oMath xmlns:m="http://schemas.openxmlformats.org/officeDocument/2006/math">
                    <m:r>
                      <a:rPr lang="en-US" altLang="ko-KR" sz="2000" i="1" dirty="0" smtClean="0">
                        <a:solidFill>
                          <a:schemeClr val="tx1">
                            <a:lumMod val="65000"/>
                            <a:lumOff val="35000"/>
                          </a:schemeClr>
                        </a:solidFill>
                        <a:latin typeface="Cambria Math" panose="02040503050406030204" pitchFamily="18" charset="0"/>
                      </a:rPr>
                      <m:t>𝑡</m:t>
                    </m:r>
                    <m:r>
                      <a:rPr lang="en-US" altLang="ko-KR" sz="2000" i="1" dirty="0" smtClean="0">
                        <a:solidFill>
                          <a:schemeClr val="tx1">
                            <a:lumMod val="65000"/>
                            <a:lumOff val="35000"/>
                          </a:schemeClr>
                        </a:solidFill>
                        <a:latin typeface="Cambria Math" panose="02040503050406030204" pitchFamily="18" charset="0"/>
                      </a:rPr>
                      <m:t> = 1,     </m:t>
                    </m:r>
                    <m:r>
                      <a:rPr lang="en-US" altLang="ko-KR" sz="2000" i="1" dirty="0" err="1">
                        <a:solidFill>
                          <a:schemeClr val="tx1">
                            <a:lumMod val="65000"/>
                            <a:lumOff val="35000"/>
                          </a:schemeClr>
                        </a:solidFill>
                        <a:latin typeface="Cambria Math" panose="02040503050406030204" pitchFamily="18" charset="0"/>
                      </a:rPr>
                      <m:t>𝑑𝑝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𝑣</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err="1">
                        <a:solidFill>
                          <a:schemeClr val="tx1">
                            <a:lumMod val="65000"/>
                            <a:lumOff val="35000"/>
                          </a:schemeClr>
                        </a:solidFill>
                        <a:latin typeface="Cambria Math" panose="02040503050406030204" pitchFamily="18" charset="0"/>
                      </a:rPr>
                      <m:t>𝑑𝑡</m:t>
                    </m:r>
                    <m:r>
                      <a:rPr lang="en-US" altLang="ko-KR" sz="2000" i="1" dirty="0">
                        <a:solidFill>
                          <a:schemeClr val="tx1">
                            <a:lumMod val="65000"/>
                            <a:lumOff val="35000"/>
                          </a:schemeClr>
                        </a:solidFill>
                        <a:latin typeface="Cambria Math" panose="02040503050406030204" pitchFamily="18" charset="0"/>
                      </a:rPr>
                      <m:t> = 0∗1 = 0, </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a:solidFill>
                          <a:schemeClr val="tx1">
                            <a:lumMod val="65000"/>
                            <a:lumOff val="35000"/>
                          </a:schemeClr>
                        </a:solidFill>
                        <a:latin typeface="Cambria Math" panose="02040503050406030204" pitchFamily="18" charset="0"/>
                      </a:rPr>
                      <m:t>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err="1">
                        <a:solidFill>
                          <a:schemeClr val="tx1">
                            <a:lumMod val="65000"/>
                            <a:lumOff val="35000"/>
                          </a:schemeClr>
                        </a:solidFill>
                        <a:latin typeface="Cambria Math" panose="02040503050406030204" pitchFamily="18" charset="0"/>
                      </a:rPr>
                      <m:t>𝑑𝑝</m:t>
                    </m:r>
                    <m:r>
                      <a:rPr lang="en-US" altLang="ko-KR" sz="2000" i="1" dirty="0">
                        <a:solidFill>
                          <a:schemeClr val="tx1">
                            <a:lumMod val="65000"/>
                            <a:lumOff val="35000"/>
                          </a:schemeClr>
                        </a:solidFill>
                        <a:latin typeface="Cambria Math" panose="02040503050406030204" pitchFamily="18" charset="0"/>
                      </a:rPr>
                      <m:t> = 3 + 0 = 3,</m:t>
                    </m:r>
                  </m:oMath>
                </a14:m>
                <a:br>
                  <a:rPr lang="en-US" altLang="ko-KR" sz="2000" dirty="0">
                    <a:solidFill>
                      <a:schemeClr val="tx1">
                        <a:lumMod val="65000"/>
                        <a:lumOff val="35000"/>
                      </a:schemeClr>
                    </a:solidFill>
                  </a:rPr>
                </a:br>
                <a:r>
                  <a:rPr lang="en-US" altLang="ko-KR" sz="2000" dirty="0">
                    <a:solidFill>
                      <a:schemeClr val="tx1">
                        <a:lumMod val="65000"/>
                        <a:lumOff val="35000"/>
                      </a:schemeClr>
                    </a:solidFill>
                  </a:rPr>
                  <a:t>                </a:t>
                </a:r>
                <a14:m>
                  <m:oMath xmlns:m="http://schemas.openxmlformats.org/officeDocument/2006/math">
                    <m:r>
                      <a:rPr lang="pt-BR" altLang="ko-KR" sz="2000" i="1" dirty="0" err="1" smtClean="0">
                        <a:solidFill>
                          <a:schemeClr val="tx1">
                            <a:lumMod val="65000"/>
                            <a:lumOff val="35000"/>
                          </a:schemeClr>
                        </a:solidFill>
                        <a:latin typeface="Cambria Math" panose="02040503050406030204" pitchFamily="18" charset="0"/>
                      </a:rPr>
                      <m:t>𝑑𝑣</m:t>
                    </m:r>
                    <m:r>
                      <a:rPr lang="pt-BR" altLang="ko-KR" sz="2000" i="1" dirty="0" smtClean="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𝑎</m:t>
                    </m:r>
                    <m:r>
                      <a:rPr lang="en-US" altLang="ko-KR" sz="2000" b="0" i="1" dirty="0" smtClean="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𝑑𝑡</m:t>
                    </m:r>
                    <m:r>
                      <a:rPr lang="pt-BR" altLang="ko-KR" sz="2000" i="1" dirty="0">
                        <a:solidFill>
                          <a:schemeClr val="tx1">
                            <a:lumMod val="65000"/>
                            <a:lumOff val="35000"/>
                          </a:schemeClr>
                        </a:solidFill>
                        <a:latin typeface="Cambria Math" panose="02040503050406030204" pitchFamily="18" charset="0"/>
                      </a:rPr>
                      <m:t> = 2∗1 = 2,  </m:t>
                    </m:r>
                    <m:r>
                      <a:rPr lang="pt-BR" altLang="ko-KR" sz="2000" i="1" dirty="0">
                        <a:solidFill>
                          <a:schemeClr val="tx1">
                            <a:lumMod val="65000"/>
                            <a:lumOff val="35000"/>
                          </a:schemeClr>
                        </a:solidFill>
                        <a:latin typeface="Cambria Math" panose="02040503050406030204" pitchFamily="18" charset="0"/>
                      </a:rPr>
                      <m:t>𝑣</m:t>
                    </m:r>
                    <m:r>
                      <a:rPr lang="pt-BR" altLang="ko-KR" sz="2000" i="1" dirty="0">
                        <a:solidFill>
                          <a:schemeClr val="tx1">
                            <a:lumMod val="65000"/>
                            <a:lumOff val="35000"/>
                          </a:schemeClr>
                        </a:solidFill>
                        <a:latin typeface="Cambria Math" panose="02040503050406030204" pitchFamily="18" charset="0"/>
                      </a:rPr>
                      <m:t> = </m:t>
                    </m:r>
                    <m:r>
                      <a:rPr lang="pt-BR" altLang="ko-KR" sz="2000" i="1" dirty="0">
                        <a:solidFill>
                          <a:schemeClr val="tx1">
                            <a:lumMod val="65000"/>
                            <a:lumOff val="35000"/>
                          </a:schemeClr>
                        </a:solidFill>
                        <a:latin typeface="Cambria Math" panose="02040503050406030204" pitchFamily="18" charset="0"/>
                      </a:rPr>
                      <m:t>𝑣</m:t>
                    </m:r>
                    <m:r>
                      <a:rPr lang="pt-BR" altLang="ko-KR" sz="2000" i="1" dirty="0">
                        <a:solidFill>
                          <a:schemeClr val="tx1">
                            <a:lumMod val="65000"/>
                            <a:lumOff val="35000"/>
                          </a:schemeClr>
                        </a:solidFill>
                        <a:latin typeface="Cambria Math" panose="02040503050406030204" pitchFamily="18" charset="0"/>
                      </a:rPr>
                      <m:t> + </m:t>
                    </m:r>
                    <m:r>
                      <a:rPr lang="pt-BR" altLang="ko-KR" sz="2000" i="1" dirty="0">
                        <a:solidFill>
                          <a:schemeClr val="tx1">
                            <a:lumMod val="65000"/>
                            <a:lumOff val="35000"/>
                          </a:schemeClr>
                        </a:solidFill>
                        <a:latin typeface="Cambria Math" panose="02040503050406030204" pitchFamily="18" charset="0"/>
                      </a:rPr>
                      <m:t>𝑑𝑣</m:t>
                    </m:r>
                    <m:r>
                      <a:rPr lang="pt-BR" altLang="ko-KR" sz="2000" i="1" dirty="0">
                        <a:solidFill>
                          <a:schemeClr val="tx1">
                            <a:lumMod val="65000"/>
                            <a:lumOff val="35000"/>
                          </a:schemeClr>
                        </a:solidFill>
                        <a:latin typeface="Cambria Math" panose="02040503050406030204" pitchFamily="18" charset="0"/>
                      </a:rPr>
                      <m:t> = 0 + 2 = 2,  </m:t>
                    </m:r>
                    <m:r>
                      <a:rPr lang="pt-BR" altLang="ko-KR" sz="2000" i="1" dirty="0" smtClean="0">
                        <a:solidFill>
                          <a:schemeClr val="tx1">
                            <a:lumMod val="65000"/>
                            <a:lumOff val="35000"/>
                          </a:schemeClr>
                        </a:solidFill>
                        <a:latin typeface="Cambria Math" panose="02040503050406030204" pitchFamily="18" charset="0"/>
                      </a:rPr>
                      <m:t>𝑎</m:t>
                    </m:r>
                    <m:r>
                      <a:rPr lang="pt-BR" altLang="ko-KR" sz="2000" i="1" dirty="0" smtClean="0">
                        <a:solidFill>
                          <a:schemeClr val="tx1">
                            <a:lumMod val="65000"/>
                            <a:lumOff val="35000"/>
                          </a:schemeClr>
                        </a:solidFill>
                        <a:latin typeface="Cambria Math" panose="02040503050406030204" pitchFamily="18" charset="0"/>
                      </a:rPr>
                      <m:t> = </m:t>
                    </m:r>
                    <m:r>
                      <a:rPr lang="pt-BR" altLang="ko-KR" sz="2000" i="1" dirty="0" err="1" smtClean="0">
                        <a:solidFill>
                          <a:schemeClr val="tx1">
                            <a:lumMod val="65000"/>
                            <a:lumOff val="35000"/>
                          </a:schemeClr>
                        </a:solidFill>
                        <a:latin typeface="Cambria Math" panose="02040503050406030204" pitchFamily="18" charset="0"/>
                      </a:rPr>
                      <m:t>𝐹</m:t>
                    </m:r>
                    <m:r>
                      <a:rPr lang="pt-BR" altLang="ko-KR" sz="2000" i="1" dirty="0" smtClean="0">
                        <a:solidFill>
                          <a:schemeClr val="tx1">
                            <a:lumMod val="65000"/>
                            <a:lumOff val="35000"/>
                          </a:schemeClr>
                        </a:solidFill>
                        <a:latin typeface="Cambria Math" panose="02040503050406030204" pitchFamily="18" charset="0"/>
                      </a:rPr>
                      <m:t>/</m:t>
                    </m:r>
                    <m:r>
                      <a:rPr lang="pt-BR" altLang="ko-KR" sz="2000" i="1" dirty="0" smtClean="0">
                        <a:solidFill>
                          <a:schemeClr val="tx1">
                            <a:lumMod val="65000"/>
                            <a:lumOff val="35000"/>
                          </a:schemeClr>
                        </a:solidFill>
                        <a:latin typeface="Cambria Math" panose="02040503050406030204" pitchFamily="18" charset="0"/>
                      </a:rPr>
                      <m:t>𝑚</m:t>
                    </m:r>
                    <m:r>
                      <a:rPr lang="pt-BR" altLang="ko-KR" sz="2000" i="1" dirty="0" smtClean="0">
                        <a:solidFill>
                          <a:schemeClr val="tx1">
                            <a:lumMod val="65000"/>
                            <a:lumOff val="35000"/>
                          </a:schemeClr>
                        </a:solidFill>
                        <a:latin typeface="Cambria Math" panose="02040503050406030204" pitchFamily="18" charset="0"/>
                      </a:rPr>
                      <m:t> = 0/</m:t>
                    </m:r>
                    <m:r>
                      <a:rPr lang="pt-BR" altLang="ko-KR" sz="2000" i="1" dirty="0" smtClean="0">
                        <a:solidFill>
                          <a:schemeClr val="tx1">
                            <a:lumMod val="65000"/>
                            <a:lumOff val="35000"/>
                          </a:schemeClr>
                        </a:solidFill>
                        <a:latin typeface="Cambria Math" panose="02040503050406030204" pitchFamily="18" charset="0"/>
                      </a:rPr>
                      <m:t>𝑚</m:t>
                    </m:r>
                    <m:r>
                      <a:rPr lang="pt-BR" altLang="ko-KR" sz="2000" i="1" dirty="0" smtClean="0">
                        <a:solidFill>
                          <a:schemeClr val="tx1">
                            <a:lumMod val="65000"/>
                            <a:lumOff val="35000"/>
                          </a:schemeClr>
                        </a:solidFill>
                        <a:latin typeface="Cambria Math" panose="02040503050406030204" pitchFamily="18" charset="0"/>
                      </a:rPr>
                      <m:t> = 0</m:t>
                    </m:r>
                  </m:oMath>
                </a14:m>
                <a:endParaRPr lang="pt-BR" altLang="ko-KR" sz="2000" dirty="0">
                  <a:solidFill>
                    <a:schemeClr val="tx1">
                      <a:lumMod val="65000"/>
                      <a:lumOff val="35000"/>
                    </a:schemeClr>
                  </a:solidFill>
                </a:endParaRPr>
              </a:p>
              <a:p>
                <a:pPr algn="l"/>
                <a:endParaRPr lang="en-US" altLang="ko-KR" sz="2000" dirty="0">
                  <a:solidFill>
                    <a:schemeClr val="tx1">
                      <a:lumMod val="65000"/>
                      <a:lumOff val="35000"/>
                    </a:schemeClr>
                  </a:solidFill>
                </a:endParaRPr>
              </a:p>
              <a:p>
                <a:pPr algn="l"/>
                <a:r>
                  <a:rPr lang="en-US" altLang="ko-KR" sz="2000" dirty="0">
                    <a:solidFill>
                      <a:schemeClr val="tx1">
                        <a:lumMod val="65000"/>
                        <a:lumOff val="35000"/>
                      </a:schemeClr>
                    </a:solidFill>
                  </a:rPr>
                  <a:t>At </a:t>
                </a:r>
                <a14:m>
                  <m:oMath xmlns:m="http://schemas.openxmlformats.org/officeDocument/2006/math">
                    <m:r>
                      <a:rPr lang="en-US" altLang="ko-KR" sz="2000" i="1" dirty="0" smtClean="0">
                        <a:solidFill>
                          <a:schemeClr val="tx1">
                            <a:lumMod val="65000"/>
                            <a:lumOff val="35000"/>
                          </a:schemeClr>
                        </a:solidFill>
                        <a:latin typeface="Cambria Math" panose="02040503050406030204" pitchFamily="18" charset="0"/>
                      </a:rPr>
                      <m:t>𝑡</m:t>
                    </m:r>
                    <m:r>
                      <a:rPr lang="en-US" altLang="ko-KR" sz="2000" i="1" dirty="0" smtClean="0">
                        <a:solidFill>
                          <a:schemeClr val="tx1">
                            <a:lumMod val="65000"/>
                            <a:lumOff val="35000"/>
                          </a:schemeClr>
                        </a:solidFill>
                        <a:latin typeface="Cambria Math" panose="02040503050406030204" pitchFamily="18" charset="0"/>
                      </a:rPr>
                      <m:t> = 2,    </m:t>
                    </m:r>
                    <m:r>
                      <a:rPr lang="en-US" altLang="ko-KR" sz="2000" i="1" dirty="0" err="1">
                        <a:solidFill>
                          <a:schemeClr val="tx1">
                            <a:lumMod val="65000"/>
                            <a:lumOff val="35000"/>
                          </a:schemeClr>
                        </a:solidFill>
                        <a:latin typeface="Cambria Math" panose="02040503050406030204" pitchFamily="18" charset="0"/>
                      </a:rPr>
                      <m:t>𝑑𝑝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𝑣</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err="1">
                        <a:solidFill>
                          <a:schemeClr val="tx1">
                            <a:lumMod val="65000"/>
                            <a:lumOff val="35000"/>
                          </a:schemeClr>
                        </a:solidFill>
                        <a:latin typeface="Cambria Math" panose="02040503050406030204" pitchFamily="18" charset="0"/>
                      </a:rPr>
                      <m:t>𝑑𝑡</m:t>
                    </m:r>
                    <m:r>
                      <a:rPr lang="en-US" altLang="ko-KR" sz="2000" i="1" dirty="0">
                        <a:solidFill>
                          <a:schemeClr val="tx1">
                            <a:lumMod val="65000"/>
                            <a:lumOff val="35000"/>
                          </a:schemeClr>
                        </a:solidFill>
                        <a:latin typeface="Cambria Math" panose="02040503050406030204" pitchFamily="18" charset="0"/>
                      </a:rPr>
                      <m:t> = 2∗1 = 2, </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a:solidFill>
                          <a:schemeClr val="tx1">
                            <a:lumMod val="65000"/>
                            <a:lumOff val="35000"/>
                          </a:schemeClr>
                        </a:solidFill>
                        <a:latin typeface="Cambria Math" panose="02040503050406030204" pitchFamily="18" charset="0"/>
                      </a:rPr>
                      <m:t>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𝑝</m:t>
                    </m:r>
                    <m:r>
                      <a:rPr lang="en-US" altLang="ko-KR" sz="2000" i="1" dirty="0">
                        <a:solidFill>
                          <a:schemeClr val="tx1">
                            <a:lumMod val="65000"/>
                            <a:lumOff val="35000"/>
                          </a:schemeClr>
                        </a:solidFill>
                        <a:latin typeface="Cambria Math" panose="02040503050406030204" pitchFamily="18" charset="0"/>
                      </a:rPr>
                      <m:t> + </m:t>
                    </m:r>
                    <m:r>
                      <a:rPr lang="en-US" altLang="ko-KR" sz="2000" i="1" dirty="0" err="1">
                        <a:solidFill>
                          <a:schemeClr val="tx1">
                            <a:lumMod val="65000"/>
                            <a:lumOff val="35000"/>
                          </a:schemeClr>
                        </a:solidFill>
                        <a:latin typeface="Cambria Math" panose="02040503050406030204" pitchFamily="18" charset="0"/>
                      </a:rPr>
                      <m:t>𝑑𝑝</m:t>
                    </m:r>
                    <m:r>
                      <a:rPr lang="en-US" altLang="ko-KR" sz="2000" i="1" dirty="0">
                        <a:solidFill>
                          <a:schemeClr val="tx1">
                            <a:lumMod val="65000"/>
                            <a:lumOff val="35000"/>
                          </a:schemeClr>
                        </a:solidFill>
                        <a:latin typeface="Cambria Math" panose="02040503050406030204" pitchFamily="18" charset="0"/>
                      </a:rPr>
                      <m:t> = 3 + 2 = 5,</m:t>
                    </m:r>
                  </m:oMath>
                </a14:m>
                <a:endParaRPr lang="en-US" altLang="ko-KR" sz="2000" i="1" dirty="0">
                  <a:solidFill>
                    <a:schemeClr val="tx1">
                      <a:lumMod val="65000"/>
                      <a:lumOff val="35000"/>
                    </a:schemeClr>
                  </a:solidFill>
                  <a:latin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en-US" altLang="ko-KR" sz="2000" b="0" i="1" dirty="0" smtClean="0">
                          <a:solidFill>
                            <a:schemeClr val="tx1">
                              <a:lumMod val="65000"/>
                              <a:lumOff val="35000"/>
                            </a:schemeClr>
                          </a:solidFill>
                          <a:latin typeface="Cambria Math" panose="02040503050406030204" pitchFamily="18" charset="0"/>
                        </a:rPr>
                        <m:t>                         </m:t>
                      </m:r>
                      <m:r>
                        <a:rPr lang="pt-BR" altLang="ko-KR" sz="2000" i="1" dirty="0" err="1" smtClean="0">
                          <a:solidFill>
                            <a:schemeClr val="tx1">
                              <a:lumMod val="65000"/>
                              <a:lumOff val="35000"/>
                            </a:schemeClr>
                          </a:solidFill>
                          <a:latin typeface="Cambria Math" panose="02040503050406030204" pitchFamily="18" charset="0"/>
                        </a:rPr>
                        <m:t>𝑑𝑣</m:t>
                      </m:r>
                      <m:r>
                        <a:rPr lang="pt-BR" altLang="ko-KR" sz="2000" i="1" dirty="0" smtClean="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𝑎</m:t>
                      </m:r>
                      <m:r>
                        <a:rPr lang="en-US" altLang="ko-KR" sz="2000" b="0" i="1" dirty="0" smtClean="0">
                          <a:solidFill>
                            <a:schemeClr val="tx1">
                              <a:lumMod val="65000"/>
                              <a:lumOff val="35000"/>
                            </a:schemeClr>
                          </a:solidFill>
                          <a:latin typeface="Cambria Math" panose="02040503050406030204" pitchFamily="18" charset="0"/>
                        </a:rPr>
                        <m:t> </m:t>
                      </m:r>
                      <m:r>
                        <a:rPr lang="pt-BR" altLang="ko-KR" sz="2000" i="1" dirty="0">
                          <a:solidFill>
                            <a:schemeClr val="tx1">
                              <a:lumMod val="65000"/>
                              <a:lumOff val="35000"/>
                            </a:schemeClr>
                          </a:solidFill>
                          <a:latin typeface="Cambria Math" panose="02040503050406030204" pitchFamily="18" charset="0"/>
                        </a:rPr>
                        <m:t>𝑑𝑡</m:t>
                      </m:r>
                      <m:r>
                        <a:rPr lang="pt-BR" altLang="ko-KR" sz="2000" i="1" dirty="0">
                          <a:solidFill>
                            <a:schemeClr val="tx1">
                              <a:lumMod val="65000"/>
                              <a:lumOff val="35000"/>
                            </a:schemeClr>
                          </a:solidFill>
                          <a:latin typeface="Cambria Math" panose="02040503050406030204" pitchFamily="18" charset="0"/>
                        </a:rPr>
                        <m:t> = 0∗1 = 0,  </m:t>
                      </m:r>
                      <m:r>
                        <a:rPr lang="pt-BR" altLang="ko-KR" sz="2000" i="1" dirty="0">
                          <a:solidFill>
                            <a:schemeClr val="tx1">
                              <a:lumMod val="65000"/>
                              <a:lumOff val="35000"/>
                            </a:schemeClr>
                          </a:solidFill>
                          <a:latin typeface="Cambria Math" panose="02040503050406030204" pitchFamily="18" charset="0"/>
                        </a:rPr>
                        <m:t>𝑣</m:t>
                      </m:r>
                      <m:r>
                        <a:rPr lang="pt-BR" altLang="ko-KR" sz="2000" i="1" dirty="0">
                          <a:solidFill>
                            <a:schemeClr val="tx1">
                              <a:lumMod val="65000"/>
                              <a:lumOff val="35000"/>
                            </a:schemeClr>
                          </a:solidFill>
                          <a:latin typeface="Cambria Math" panose="02040503050406030204" pitchFamily="18" charset="0"/>
                        </a:rPr>
                        <m:t> = </m:t>
                      </m:r>
                      <m:r>
                        <a:rPr lang="pt-BR" altLang="ko-KR" sz="2000" i="1" dirty="0">
                          <a:solidFill>
                            <a:schemeClr val="tx1">
                              <a:lumMod val="65000"/>
                              <a:lumOff val="35000"/>
                            </a:schemeClr>
                          </a:solidFill>
                          <a:latin typeface="Cambria Math" panose="02040503050406030204" pitchFamily="18" charset="0"/>
                        </a:rPr>
                        <m:t>𝑣</m:t>
                      </m:r>
                      <m:r>
                        <a:rPr lang="pt-BR" altLang="ko-KR" sz="2000" i="1" dirty="0">
                          <a:solidFill>
                            <a:schemeClr val="tx1">
                              <a:lumMod val="65000"/>
                              <a:lumOff val="35000"/>
                            </a:schemeClr>
                          </a:solidFill>
                          <a:latin typeface="Cambria Math" panose="02040503050406030204" pitchFamily="18" charset="0"/>
                        </a:rPr>
                        <m:t> + </m:t>
                      </m:r>
                      <m:r>
                        <a:rPr lang="pt-BR" altLang="ko-KR" sz="2000" i="1" dirty="0">
                          <a:solidFill>
                            <a:schemeClr val="tx1">
                              <a:lumMod val="65000"/>
                              <a:lumOff val="35000"/>
                            </a:schemeClr>
                          </a:solidFill>
                          <a:latin typeface="Cambria Math" panose="02040503050406030204" pitchFamily="18" charset="0"/>
                        </a:rPr>
                        <m:t>𝑑𝑣</m:t>
                      </m:r>
                      <m:r>
                        <a:rPr lang="pt-BR" altLang="ko-KR" sz="2000" i="1" dirty="0">
                          <a:solidFill>
                            <a:schemeClr val="tx1">
                              <a:lumMod val="65000"/>
                              <a:lumOff val="35000"/>
                            </a:schemeClr>
                          </a:solidFill>
                          <a:latin typeface="Cambria Math" panose="02040503050406030204" pitchFamily="18" charset="0"/>
                        </a:rPr>
                        <m:t> = 2 + 0 = 2,  </m:t>
                      </m:r>
                      <m:r>
                        <a:rPr lang="pt-BR" altLang="ko-KR" sz="2000" i="1" dirty="0" smtClean="0">
                          <a:solidFill>
                            <a:schemeClr val="tx1">
                              <a:lumMod val="65000"/>
                              <a:lumOff val="35000"/>
                            </a:schemeClr>
                          </a:solidFill>
                          <a:latin typeface="Cambria Math" panose="02040503050406030204" pitchFamily="18" charset="0"/>
                        </a:rPr>
                        <m:t>𝑎</m:t>
                      </m:r>
                      <m:r>
                        <a:rPr lang="pt-BR" altLang="ko-KR" sz="2000" i="1" dirty="0" smtClean="0">
                          <a:solidFill>
                            <a:schemeClr val="tx1">
                              <a:lumMod val="65000"/>
                              <a:lumOff val="35000"/>
                            </a:schemeClr>
                          </a:solidFill>
                          <a:latin typeface="Cambria Math" panose="02040503050406030204" pitchFamily="18" charset="0"/>
                        </a:rPr>
                        <m:t> = </m:t>
                      </m:r>
                      <m:r>
                        <a:rPr lang="pt-BR" altLang="ko-KR" sz="2000" i="1" dirty="0" err="1" smtClean="0">
                          <a:solidFill>
                            <a:schemeClr val="tx1">
                              <a:lumMod val="65000"/>
                              <a:lumOff val="35000"/>
                            </a:schemeClr>
                          </a:solidFill>
                          <a:latin typeface="Cambria Math" panose="02040503050406030204" pitchFamily="18" charset="0"/>
                        </a:rPr>
                        <m:t>𝐹</m:t>
                      </m:r>
                      <m:r>
                        <a:rPr lang="pt-BR" altLang="ko-KR" sz="2000" i="1" dirty="0" smtClean="0">
                          <a:solidFill>
                            <a:schemeClr val="tx1">
                              <a:lumMod val="65000"/>
                              <a:lumOff val="35000"/>
                            </a:schemeClr>
                          </a:solidFill>
                          <a:latin typeface="Cambria Math" panose="02040503050406030204" pitchFamily="18" charset="0"/>
                        </a:rPr>
                        <m:t>/</m:t>
                      </m:r>
                      <m:r>
                        <a:rPr lang="pt-BR" altLang="ko-KR" sz="2000" i="1" dirty="0" smtClean="0">
                          <a:solidFill>
                            <a:schemeClr val="tx1">
                              <a:lumMod val="65000"/>
                              <a:lumOff val="35000"/>
                            </a:schemeClr>
                          </a:solidFill>
                          <a:latin typeface="Cambria Math" panose="02040503050406030204" pitchFamily="18" charset="0"/>
                        </a:rPr>
                        <m:t>𝑚</m:t>
                      </m:r>
                      <m:r>
                        <a:rPr lang="pt-BR" altLang="ko-KR" sz="2000" i="1" dirty="0" smtClean="0">
                          <a:solidFill>
                            <a:schemeClr val="tx1">
                              <a:lumMod val="65000"/>
                              <a:lumOff val="35000"/>
                            </a:schemeClr>
                          </a:solidFill>
                          <a:latin typeface="Cambria Math" panose="02040503050406030204" pitchFamily="18" charset="0"/>
                        </a:rPr>
                        <m:t> = 0/</m:t>
                      </m:r>
                      <m:r>
                        <a:rPr lang="pt-BR" altLang="ko-KR" sz="2000" i="1" dirty="0" smtClean="0">
                          <a:solidFill>
                            <a:schemeClr val="tx1">
                              <a:lumMod val="65000"/>
                              <a:lumOff val="35000"/>
                            </a:schemeClr>
                          </a:solidFill>
                          <a:latin typeface="Cambria Math" panose="02040503050406030204" pitchFamily="18" charset="0"/>
                        </a:rPr>
                        <m:t>𝑚</m:t>
                      </m:r>
                      <m:r>
                        <a:rPr lang="pt-BR" altLang="ko-KR" sz="2000" i="1" dirty="0" smtClean="0">
                          <a:solidFill>
                            <a:schemeClr val="tx1">
                              <a:lumMod val="65000"/>
                              <a:lumOff val="35000"/>
                            </a:schemeClr>
                          </a:solidFill>
                          <a:latin typeface="Cambria Math" panose="02040503050406030204" pitchFamily="18" charset="0"/>
                        </a:rPr>
                        <m:t> = 0 </m:t>
                      </m:r>
                    </m:oMath>
                  </m:oMathPara>
                </a14:m>
                <a:endParaRPr lang="pt-BR" altLang="ko-KR" sz="2000" dirty="0">
                  <a:solidFill>
                    <a:schemeClr val="tx1">
                      <a:lumMod val="65000"/>
                      <a:lumOff val="35000"/>
                    </a:schemeClr>
                  </a:solidFill>
                </a:endParaRPr>
              </a:p>
              <a:p>
                <a:pPr algn="l"/>
                <a:endParaRPr lang="en-US" altLang="ko-KR" sz="2000" dirty="0">
                  <a:solidFill>
                    <a:schemeClr val="tx1">
                      <a:lumMod val="65000"/>
                      <a:lumOff val="35000"/>
                    </a:schemeClr>
                  </a:solidFill>
                </a:endParaRPr>
              </a:p>
              <a:p>
                <a:pPr algn="l"/>
                <a:r>
                  <a:rPr lang="en-US" altLang="ko-KR" sz="2000" dirty="0">
                    <a:solidFill>
                      <a:schemeClr val="tx1">
                        <a:lumMod val="65000"/>
                        <a:lumOff val="35000"/>
                      </a:schemeClr>
                    </a:solidFill>
                  </a:rPr>
                  <a:t>At </a:t>
                </a:r>
                <a14:m>
                  <m:oMath xmlns:m="http://schemas.openxmlformats.org/officeDocument/2006/math">
                    <m:r>
                      <a:rPr lang="en-US" altLang="ko-KR" sz="2000" i="1" dirty="0" smtClean="0">
                        <a:solidFill>
                          <a:schemeClr val="tx1">
                            <a:lumMod val="65000"/>
                            <a:lumOff val="35000"/>
                          </a:schemeClr>
                        </a:solidFill>
                        <a:latin typeface="Cambria Math" panose="02040503050406030204" pitchFamily="18" charset="0"/>
                      </a:rPr>
                      <m:t>𝑡</m:t>
                    </m:r>
                    <m:r>
                      <a:rPr lang="en-US" altLang="ko-KR" sz="2000" i="1" dirty="0" smtClean="0">
                        <a:solidFill>
                          <a:schemeClr val="tx1">
                            <a:lumMod val="65000"/>
                            <a:lumOff val="35000"/>
                          </a:schemeClr>
                        </a:solidFill>
                        <a:latin typeface="Cambria Math" panose="02040503050406030204" pitchFamily="18" charset="0"/>
                      </a:rPr>
                      <m:t> = 3,   </m:t>
                    </m:r>
                    <m:r>
                      <a:rPr lang="nl-NL" altLang="ko-KR" sz="2000" i="1" dirty="0">
                        <a:solidFill>
                          <a:schemeClr val="tx1">
                            <a:lumMod val="65000"/>
                            <a:lumOff val="35000"/>
                          </a:schemeClr>
                        </a:solidFill>
                        <a:latin typeface="Cambria Math" panose="02040503050406030204" pitchFamily="18" charset="0"/>
                      </a:rPr>
                      <m:t>𝑑𝑝</m:t>
                    </m:r>
                    <m:r>
                      <a:rPr lang="nl-NL" altLang="ko-KR" sz="2000" i="1" dirty="0">
                        <a:solidFill>
                          <a:schemeClr val="tx1">
                            <a:lumMod val="65000"/>
                            <a:lumOff val="35000"/>
                          </a:schemeClr>
                        </a:solidFill>
                        <a:latin typeface="Cambria Math" panose="02040503050406030204" pitchFamily="18" charset="0"/>
                      </a:rPr>
                      <m:t> = </m:t>
                    </m:r>
                    <m:r>
                      <a:rPr lang="nl-NL" altLang="ko-KR" sz="2000" i="1" dirty="0">
                        <a:solidFill>
                          <a:schemeClr val="tx1">
                            <a:lumMod val="65000"/>
                            <a:lumOff val="35000"/>
                          </a:schemeClr>
                        </a:solidFill>
                        <a:latin typeface="Cambria Math" panose="02040503050406030204" pitchFamily="18" charset="0"/>
                      </a:rPr>
                      <m:t>𝑣</m:t>
                    </m:r>
                    <m:r>
                      <a:rPr lang="en-US" altLang="ko-KR" sz="2000" b="0" i="1" dirty="0" smtClean="0">
                        <a:solidFill>
                          <a:schemeClr val="tx1">
                            <a:lumMod val="65000"/>
                            <a:lumOff val="35000"/>
                          </a:schemeClr>
                        </a:solidFill>
                        <a:latin typeface="Cambria Math" panose="02040503050406030204" pitchFamily="18" charset="0"/>
                      </a:rPr>
                      <m:t> </m:t>
                    </m:r>
                    <m:r>
                      <a:rPr lang="nl-NL" altLang="ko-KR" sz="2000" i="1" dirty="0">
                        <a:solidFill>
                          <a:schemeClr val="tx1">
                            <a:lumMod val="65000"/>
                            <a:lumOff val="35000"/>
                          </a:schemeClr>
                        </a:solidFill>
                        <a:latin typeface="Cambria Math" panose="02040503050406030204" pitchFamily="18" charset="0"/>
                      </a:rPr>
                      <m:t>𝑑𝑡</m:t>
                    </m:r>
                    <m:r>
                      <a:rPr lang="nl-NL" altLang="ko-KR" sz="2000" i="1" dirty="0">
                        <a:solidFill>
                          <a:schemeClr val="tx1">
                            <a:lumMod val="65000"/>
                            <a:lumOff val="35000"/>
                          </a:schemeClr>
                        </a:solidFill>
                        <a:latin typeface="Cambria Math" panose="02040503050406030204" pitchFamily="18" charset="0"/>
                      </a:rPr>
                      <m:t> = 2∗1 = 2,  </m:t>
                    </m:r>
                    <m:r>
                      <a:rPr lang="nl-NL" altLang="ko-KR" sz="2000" i="1" dirty="0">
                        <a:solidFill>
                          <a:schemeClr val="tx1">
                            <a:lumMod val="65000"/>
                            <a:lumOff val="35000"/>
                          </a:schemeClr>
                        </a:solidFill>
                        <a:latin typeface="Cambria Math" panose="02040503050406030204" pitchFamily="18" charset="0"/>
                      </a:rPr>
                      <m:t>𝑝</m:t>
                    </m:r>
                    <m:r>
                      <a:rPr lang="nl-NL" altLang="ko-KR" sz="2000" i="1" dirty="0">
                        <a:solidFill>
                          <a:schemeClr val="tx1">
                            <a:lumMod val="65000"/>
                            <a:lumOff val="35000"/>
                          </a:schemeClr>
                        </a:solidFill>
                        <a:latin typeface="Cambria Math" panose="02040503050406030204" pitchFamily="18" charset="0"/>
                      </a:rPr>
                      <m:t> = </m:t>
                    </m:r>
                    <m:r>
                      <a:rPr lang="nl-NL" altLang="ko-KR" sz="2000" i="1" dirty="0">
                        <a:solidFill>
                          <a:schemeClr val="tx1">
                            <a:lumMod val="65000"/>
                            <a:lumOff val="35000"/>
                          </a:schemeClr>
                        </a:solidFill>
                        <a:latin typeface="Cambria Math" panose="02040503050406030204" pitchFamily="18" charset="0"/>
                      </a:rPr>
                      <m:t>𝑝</m:t>
                    </m:r>
                    <m:r>
                      <a:rPr lang="nl-NL" altLang="ko-KR" sz="2000" i="1" dirty="0">
                        <a:solidFill>
                          <a:schemeClr val="tx1">
                            <a:lumMod val="65000"/>
                            <a:lumOff val="35000"/>
                          </a:schemeClr>
                        </a:solidFill>
                        <a:latin typeface="Cambria Math" panose="02040503050406030204" pitchFamily="18" charset="0"/>
                      </a:rPr>
                      <m:t> + </m:t>
                    </m:r>
                    <m:r>
                      <a:rPr lang="nl-NL" altLang="ko-KR" sz="2000" i="1" dirty="0">
                        <a:solidFill>
                          <a:schemeClr val="tx1">
                            <a:lumMod val="65000"/>
                            <a:lumOff val="35000"/>
                          </a:schemeClr>
                        </a:solidFill>
                        <a:latin typeface="Cambria Math" panose="02040503050406030204" pitchFamily="18" charset="0"/>
                      </a:rPr>
                      <m:t>𝑑𝑝</m:t>
                    </m:r>
                    <m:r>
                      <a:rPr lang="nl-NL" altLang="ko-KR" sz="2000" i="1" dirty="0">
                        <a:solidFill>
                          <a:schemeClr val="tx1">
                            <a:lumMod val="65000"/>
                            <a:lumOff val="35000"/>
                          </a:schemeClr>
                        </a:solidFill>
                        <a:latin typeface="Cambria Math" panose="02040503050406030204" pitchFamily="18" charset="0"/>
                      </a:rPr>
                      <m:t> = 5 + 2 = </m:t>
                    </m:r>
                    <m:r>
                      <a:rPr lang="nl-NL" altLang="ko-KR" sz="2000" b="1" i="1" dirty="0" smtClean="0">
                        <a:solidFill>
                          <a:schemeClr val="tx1">
                            <a:lumMod val="65000"/>
                            <a:lumOff val="35000"/>
                          </a:schemeClr>
                        </a:solidFill>
                        <a:latin typeface="Cambria Math" panose="02040503050406030204" pitchFamily="18" charset="0"/>
                      </a:rPr>
                      <m:t>𝟕</m:t>
                    </m:r>
                  </m:oMath>
                </a14:m>
                <a:br>
                  <a:rPr lang="nl-NL" altLang="ko-KR" sz="2000" dirty="0">
                    <a:solidFill>
                      <a:schemeClr val="tx1">
                        <a:lumMod val="65000"/>
                        <a:lumOff val="35000"/>
                      </a:schemeClr>
                    </a:solidFill>
                  </a:rPr>
                </a:br>
                <a14:m>
                  <m:oMathPara xmlns:m="http://schemas.openxmlformats.org/officeDocument/2006/math">
                    <m:oMathParaPr>
                      <m:jc m:val="centerGroup"/>
                    </m:oMathParaPr>
                    <m:oMath xmlns:m="http://schemas.openxmlformats.org/officeDocument/2006/math">
                      <m:r>
                        <a:rPr lang="nl-NL" altLang="ko-KR" sz="2000" i="1" dirty="0" smtClean="0">
                          <a:solidFill>
                            <a:schemeClr val="tx1">
                              <a:lumMod val="65000"/>
                              <a:lumOff val="35000"/>
                            </a:schemeClr>
                          </a:solidFill>
                          <a:latin typeface="Cambria Math" panose="02040503050406030204" pitchFamily="18" charset="0"/>
                        </a:rPr>
                        <m:t>	  </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smtClean="0">
                          <a:solidFill>
                            <a:schemeClr val="tx1">
                              <a:lumMod val="65000"/>
                              <a:lumOff val="35000"/>
                            </a:schemeClr>
                          </a:solidFill>
                          <a:latin typeface="Cambria Math" panose="02040503050406030204" pitchFamily="18" charset="0"/>
                        </a:rPr>
                        <m:t>𝑑𝑣</m:t>
                      </m:r>
                      <m:r>
                        <a:rPr lang="en-US" altLang="ko-KR" sz="2000" i="1" dirty="0" smtClean="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𝑎</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err="1">
                          <a:solidFill>
                            <a:schemeClr val="tx1">
                              <a:lumMod val="65000"/>
                              <a:lumOff val="35000"/>
                            </a:schemeClr>
                          </a:solidFill>
                          <a:latin typeface="Cambria Math" panose="02040503050406030204" pitchFamily="18" charset="0"/>
                        </a:rPr>
                        <m:t>𝑑𝑡</m:t>
                      </m:r>
                      <m:r>
                        <a:rPr lang="en-US" altLang="ko-KR" sz="2000" i="1" dirty="0">
                          <a:solidFill>
                            <a:schemeClr val="tx1">
                              <a:lumMod val="65000"/>
                              <a:lumOff val="35000"/>
                            </a:schemeClr>
                          </a:solidFill>
                          <a:latin typeface="Cambria Math" panose="02040503050406030204" pitchFamily="18" charset="0"/>
                        </a:rPr>
                        <m:t> = 0∗1 = 0, </m:t>
                      </m:r>
                      <m:r>
                        <a:rPr lang="en-US" altLang="ko-KR" sz="2000" b="0" i="1" dirty="0" smtClean="0">
                          <a:solidFill>
                            <a:schemeClr val="tx1">
                              <a:lumMod val="65000"/>
                              <a:lumOff val="35000"/>
                            </a:schemeClr>
                          </a:solidFill>
                          <a:latin typeface="Cambria Math" panose="02040503050406030204" pitchFamily="18" charset="0"/>
                        </a:rPr>
                        <m:t> </m:t>
                      </m:r>
                      <m:r>
                        <a:rPr lang="en-US" altLang="ko-KR" sz="2000" i="1" dirty="0">
                          <a:solidFill>
                            <a:schemeClr val="tx1">
                              <a:lumMod val="65000"/>
                              <a:lumOff val="35000"/>
                            </a:schemeClr>
                          </a:solidFill>
                          <a:latin typeface="Cambria Math" panose="02040503050406030204" pitchFamily="18" charset="0"/>
                        </a:rPr>
                        <m:t>𝑣</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𝑣</m:t>
                      </m:r>
                      <m:r>
                        <a:rPr lang="en-US" altLang="ko-KR" sz="2000" i="1" dirty="0">
                          <a:solidFill>
                            <a:schemeClr val="tx1">
                              <a:lumMod val="65000"/>
                              <a:lumOff val="35000"/>
                            </a:schemeClr>
                          </a:solidFill>
                          <a:latin typeface="Cambria Math" panose="02040503050406030204" pitchFamily="18" charset="0"/>
                        </a:rPr>
                        <m:t> + </m:t>
                      </m:r>
                      <m:r>
                        <a:rPr lang="en-US" altLang="ko-KR" sz="2000" i="1" dirty="0">
                          <a:solidFill>
                            <a:schemeClr val="tx1">
                              <a:lumMod val="65000"/>
                              <a:lumOff val="35000"/>
                            </a:schemeClr>
                          </a:solidFill>
                          <a:latin typeface="Cambria Math" panose="02040503050406030204" pitchFamily="18" charset="0"/>
                        </a:rPr>
                        <m:t>𝑑𝑣</m:t>
                      </m:r>
                      <m:r>
                        <a:rPr lang="en-US" altLang="ko-KR" sz="2000" i="1" dirty="0">
                          <a:solidFill>
                            <a:schemeClr val="tx1">
                              <a:lumMod val="65000"/>
                              <a:lumOff val="35000"/>
                            </a:schemeClr>
                          </a:solidFill>
                          <a:latin typeface="Cambria Math" panose="02040503050406030204" pitchFamily="18" charset="0"/>
                        </a:rPr>
                        <m:t> = 2 + 0 = 2,  </m:t>
                      </m:r>
                      <m:r>
                        <a:rPr lang="en-US" altLang="ko-KR" sz="2000" i="1" dirty="0" smtClean="0">
                          <a:solidFill>
                            <a:schemeClr val="tx1">
                              <a:lumMod val="65000"/>
                              <a:lumOff val="35000"/>
                            </a:schemeClr>
                          </a:solidFill>
                          <a:latin typeface="Cambria Math" panose="02040503050406030204" pitchFamily="18" charset="0"/>
                        </a:rPr>
                        <m:t>𝑎</m:t>
                      </m:r>
                      <m:r>
                        <a:rPr lang="en-US" altLang="ko-KR" sz="2000" i="1" dirty="0" smtClean="0">
                          <a:solidFill>
                            <a:schemeClr val="tx1">
                              <a:lumMod val="65000"/>
                              <a:lumOff val="35000"/>
                            </a:schemeClr>
                          </a:solidFill>
                          <a:latin typeface="Cambria Math" panose="02040503050406030204" pitchFamily="18" charset="0"/>
                        </a:rPr>
                        <m:t> = </m:t>
                      </m:r>
                      <m:r>
                        <a:rPr lang="en-US" altLang="ko-KR" sz="2000" i="1" dirty="0" smtClean="0">
                          <a:solidFill>
                            <a:schemeClr val="tx1">
                              <a:lumMod val="65000"/>
                              <a:lumOff val="35000"/>
                            </a:schemeClr>
                          </a:solidFill>
                          <a:latin typeface="Cambria Math" panose="02040503050406030204" pitchFamily="18" charset="0"/>
                        </a:rPr>
                        <m:t>𝐹</m:t>
                      </m:r>
                      <m:r>
                        <a:rPr lang="en-US" altLang="ko-KR" sz="2000" i="1" dirty="0" smtClean="0">
                          <a:solidFill>
                            <a:schemeClr val="tx1">
                              <a:lumMod val="65000"/>
                              <a:lumOff val="35000"/>
                            </a:schemeClr>
                          </a:solidFill>
                          <a:latin typeface="Cambria Math" panose="02040503050406030204" pitchFamily="18" charset="0"/>
                        </a:rPr>
                        <m:t>/</m:t>
                      </m:r>
                      <m:r>
                        <a:rPr lang="en-US" altLang="ko-KR" sz="2000" i="1" dirty="0" smtClean="0">
                          <a:solidFill>
                            <a:schemeClr val="tx1">
                              <a:lumMod val="65000"/>
                              <a:lumOff val="35000"/>
                            </a:schemeClr>
                          </a:solidFill>
                          <a:latin typeface="Cambria Math" panose="02040503050406030204" pitchFamily="18" charset="0"/>
                        </a:rPr>
                        <m:t>𝑚</m:t>
                      </m:r>
                      <m:r>
                        <a:rPr lang="en-US" altLang="ko-KR" sz="2000" i="1" dirty="0" smtClean="0">
                          <a:solidFill>
                            <a:schemeClr val="tx1">
                              <a:lumMod val="65000"/>
                              <a:lumOff val="35000"/>
                            </a:schemeClr>
                          </a:solidFill>
                          <a:latin typeface="Cambria Math" panose="02040503050406030204" pitchFamily="18" charset="0"/>
                        </a:rPr>
                        <m:t> = 0/</m:t>
                      </m:r>
                      <m:r>
                        <a:rPr lang="en-US" altLang="ko-KR" sz="2000" i="1" dirty="0" smtClean="0">
                          <a:solidFill>
                            <a:schemeClr val="tx1">
                              <a:lumMod val="65000"/>
                              <a:lumOff val="35000"/>
                            </a:schemeClr>
                          </a:solidFill>
                          <a:latin typeface="Cambria Math" panose="02040503050406030204" pitchFamily="18" charset="0"/>
                        </a:rPr>
                        <m:t>𝑚</m:t>
                      </m:r>
                      <m:r>
                        <a:rPr lang="en-US" altLang="ko-KR" sz="2000" i="1" dirty="0" smtClean="0">
                          <a:solidFill>
                            <a:schemeClr val="tx1">
                              <a:lumMod val="65000"/>
                              <a:lumOff val="35000"/>
                            </a:schemeClr>
                          </a:solidFill>
                          <a:latin typeface="Cambria Math" panose="02040503050406030204" pitchFamily="18" charset="0"/>
                        </a:rPr>
                        <m:t> = 0 </m:t>
                      </m:r>
                    </m:oMath>
                  </m:oMathPara>
                </a14:m>
                <a:endParaRPr lang="en-US" altLang="ko-KR" sz="2000" dirty="0">
                  <a:solidFill>
                    <a:schemeClr val="tx1">
                      <a:lumMod val="65000"/>
                      <a:lumOff val="35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6137" y="3381445"/>
                <a:ext cx="11697083" cy="3170099"/>
              </a:xfrm>
              <a:prstGeom prst="rect">
                <a:avLst/>
              </a:prstGeom>
              <a:blipFill>
                <a:blip r:embed="rId4"/>
                <a:stretch>
                  <a:fillRect l="-542" t="-794" b="-1587"/>
                </a:stretch>
              </a:blipFill>
              <a:ln>
                <a:solidFill>
                  <a:srgbClr val="FF0000"/>
                </a:solidFill>
              </a:ln>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12</a:t>
            </a:fld>
            <a:endParaRPr lang="en-US" altLang="ko-KR" dirty="0"/>
          </a:p>
        </p:txBody>
      </p:sp>
      <p:cxnSp>
        <p:nvCxnSpPr>
          <p:cNvPr id="7" name="직선 화살표 연결선 6">
            <a:extLst>
              <a:ext uri="{FF2B5EF4-FFF2-40B4-BE49-F238E27FC236}">
                <a16:creationId xmlns:a16="http://schemas.microsoft.com/office/drawing/2014/main" id="{8E808399-D308-6A45-81BC-E329F8FDE7DA}"/>
              </a:ext>
            </a:extLst>
          </p:cNvPr>
          <p:cNvCxnSpPr>
            <a:cxnSpLocks/>
          </p:cNvCxnSpPr>
          <p:nvPr/>
        </p:nvCxnSpPr>
        <p:spPr bwMode="auto">
          <a:xfrm flipV="1">
            <a:off x="7368209" y="2866266"/>
            <a:ext cx="3882887" cy="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2" name="타원 11">
            <a:extLst>
              <a:ext uri="{FF2B5EF4-FFF2-40B4-BE49-F238E27FC236}">
                <a16:creationId xmlns:a16="http://schemas.microsoft.com/office/drawing/2014/main" id="{567F4BA8-1A0F-574E-9BE7-6EE816449793}"/>
              </a:ext>
            </a:extLst>
          </p:cNvPr>
          <p:cNvSpPr/>
          <p:nvPr/>
        </p:nvSpPr>
        <p:spPr bwMode="auto">
          <a:xfrm>
            <a:off x="8799443" y="2705602"/>
            <a:ext cx="318052" cy="30952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3" name="타원 12">
            <a:extLst>
              <a:ext uri="{FF2B5EF4-FFF2-40B4-BE49-F238E27FC236}">
                <a16:creationId xmlns:a16="http://schemas.microsoft.com/office/drawing/2014/main" id="{F3422320-6DA2-B14F-9294-494380A411DB}"/>
              </a:ext>
            </a:extLst>
          </p:cNvPr>
          <p:cNvSpPr/>
          <p:nvPr/>
        </p:nvSpPr>
        <p:spPr bwMode="auto">
          <a:xfrm>
            <a:off x="9541564" y="2710461"/>
            <a:ext cx="318052" cy="30952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4" name="타원 3">
            <a:extLst>
              <a:ext uri="{FF2B5EF4-FFF2-40B4-BE49-F238E27FC236}">
                <a16:creationId xmlns:a16="http://schemas.microsoft.com/office/drawing/2014/main" id="{E5BE4A39-D671-DB40-B218-BAE12C639877}"/>
              </a:ext>
            </a:extLst>
          </p:cNvPr>
          <p:cNvSpPr/>
          <p:nvPr/>
        </p:nvSpPr>
        <p:spPr bwMode="auto">
          <a:xfrm>
            <a:off x="8030817" y="2711502"/>
            <a:ext cx="318052" cy="309527"/>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11686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Example: 2D Particle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At </a:t>
                </a:r>
                <a14:m>
                  <m:oMath xmlns:m="http://schemas.openxmlformats.org/officeDocument/2006/math">
                    <m:r>
                      <a:rPr lang="en-US" altLang="ko-KR" i="1" dirty="0">
                        <a:latin typeface="Cambria Math" panose="02040503050406030204" pitchFamily="18" charset="0"/>
                      </a:rPr>
                      <m:t>𝑡</m:t>
                    </m:r>
                    <m:r>
                      <a:rPr lang="en-US" altLang="ko-KR" i="1" dirty="0">
                        <a:latin typeface="Cambria Math" panose="02040503050406030204" pitchFamily="18" charset="0"/>
                      </a:rPr>
                      <m:t> = 0</m:t>
                    </m:r>
                  </m:oMath>
                </a14:m>
                <a:r>
                  <a:rPr lang="en-US" altLang="ko-KR" dirty="0"/>
                  <a:t>, </a:t>
                </a:r>
              </a:p>
              <a:p>
                <a:pPr lvl="1"/>
                <a:r>
                  <a:rPr lang="en-US" altLang="ko-KR" dirty="0"/>
                  <a:t>A force </a:t>
                </a:r>
                <a14:m>
                  <m:oMath xmlns:m="http://schemas.openxmlformats.org/officeDocument/2006/math">
                    <m:r>
                      <a:rPr lang="en-US" altLang="ko-KR" b="1" dirty="0">
                        <a:latin typeface="Cambria Math" panose="02040503050406030204" pitchFamily="18" charset="0"/>
                      </a:rPr>
                      <m:t>𝐅</m:t>
                    </m:r>
                    <m:r>
                      <a:rPr lang="en-US" altLang="ko-KR" i="1" dirty="0">
                        <a:latin typeface="Cambria Math" panose="02040503050406030204" pitchFamily="18" charset="0"/>
                      </a:rPr>
                      <m:t> = (6, 8) </m:t>
                    </m:r>
                  </m:oMath>
                </a14:m>
                <a:r>
                  <a:rPr lang="en-US" altLang="ko-KR" dirty="0"/>
                  <a:t>was given to a particle (</a:t>
                </a:r>
                <a14:m>
                  <m:oMath xmlns:m="http://schemas.openxmlformats.org/officeDocument/2006/math">
                    <m:r>
                      <a:rPr lang="en-US" altLang="ko-KR" i="1" dirty="0">
                        <a:latin typeface="Cambria Math" panose="02040503050406030204" pitchFamily="18" charset="0"/>
                      </a:rPr>
                      <m:t>𝑚</m:t>
                    </m:r>
                    <m:r>
                      <a:rPr lang="en-US" altLang="ko-KR" i="1" dirty="0">
                        <a:latin typeface="Cambria Math" panose="02040503050406030204" pitchFamily="18" charset="0"/>
                      </a:rPr>
                      <m:t> = 2</m:t>
                    </m:r>
                  </m:oMath>
                </a14:m>
                <a:r>
                  <a:rPr lang="en-US" altLang="ko-KR" dirty="0"/>
                  <a:t>).</a:t>
                </a:r>
                <a:r>
                  <a:rPr lang="ko-KR" altLang="en-US" dirty="0"/>
                  <a:t> </a:t>
                </a:r>
                <a:endParaRPr lang="en-US" altLang="ko-KR" dirty="0"/>
              </a:p>
              <a:p>
                <a:pPr lvl="1"/>
                <a:r>
                  <a:rPr lang="en-US" altLang="ko-KR" dirty="0"/>
                  <a:t>The particle has a velocity </a:t>
                </a:r>
                <a14:m>
                  <m:oMath xmlns:m="http://schemas.openxmlformats.org/officeDocument/2006/math">
                    <m:r>
                      <a:rPr lang="en-US" altLang="ko-KR" b="1" dirty="0">
                        <a:latin typeface="Cambria Math" panose="02040503050406030204" pitchFamily="18" charset="0"/>
                      </a:rPr>
                      <m:t>𝐯</m:t>
                    </m:r>
                    <m:r>
                      <a:rPr lang="en-US" altLang="ko-KR" i="1" dirty="0">
                        <a:latin typeface="Cambria Math" panose="02040503050406030204" pitchFamily="18" charset="0"/>
                      </a:rPr>
                      <m:t> =(0, 0) </m:t>
                    </m:r>
                  </m:oMath>
                </a14:m>
                <a:r>
                  <a:rPr lang="en-US" altLang="ko-KR" dirty="0"/>
                  <a:t>at the position </a:t>
                </a:r>
                <a14:m>
                  <m:oMath xmlns:m="http://schemas.openxmlformats.org/officeDocument/2006/math">
                    <m:r>
                      <a:rPr lang="en-US" altLang="ko-KR" b="1" dirty="0">
                        <a:latin typeface="Cambria Math" panose="02040503050406030204" pitchFamily="18" charset="0"/>
                      </a:rPr>
                      <m:t>𝐩</m:t>
                    </m:r>
                    <m:r>
                      <a:rPr lang="en-US" altLang="ko-KR" i="1" dirty="0">
                        <a:latin typeface="Cambria Math" panose="02040503050406030204" pitchFamily="18" charset="0"/>
                      </a:rPr>
                      <m:t> =(0, 3)</m:t>
                    </m:r>
                  </m:oMath>
                </a14:m>
                <a:r>
                  <a:rPr lang="en-US" altLang="ko-KR" dirty="0"/>
                  <a:t>.</a:t>
                </a:r>
              </a:p>
              <a:p>
                <a:r>
                  <a:rPr lang="en-US" altLang="ko-KR" dirty="0"/>
                  <a:t>There is </a:t>
                </a:r>
                <a:r>
                  <a:rPr lang="en-US" altLang="ko-KR" u="sng" dirty="0"/>
                  <a:t>always</a:t>
                </a:r>
                <a:r>
                  <a:rPr lang="en-US" altLang="ko-KR" dirty="0"/>
                  <a:t> the gravitational force </a:t>
                </a:r>
                <a14:m>
                  <m:oMath xmlns:m="http://schemas.openxmlformats.org/officeDocument/2006/math">
                    <m:r>
                      <a:rPr lang="en-US" altLang="ko-KR" b="1" dirty="0">
                        <a:latin typeface="Cambria Math" panose="02040503050406030204" pitchFamily="18" charset="0"/>
                      </a:rPr>
                      <m:t>𝐆</m:t>
                    </m:r>
                    <m:r>
                      <a:rPr lang="en-US" altLang="ko-KR" i="1" dirty="0">
                        <a:latin typeface="Cambria Math" panose="02040503050406030204" pitchFamily="18" charset="0"/>
                      </a:rPr>
                      <m:t> = (0, −2) </m:t>
                    </m:r>
                  </m:oMath>
                </a14:m>
                <a:r>
                  <a:rPr lang="en-US" altLang="ko-KR" dirty="0"/>
                  <a:t>to the particle. </a:t>
                </a:r>
              </a:p>
              <a:p>
                <a:r>
                  <a:rPr lang="en-US" altLang="ko-KR" dirty="0"/>
                  <a:t>What is the position of the particle at </a:t>
                </a:r>
                <a14:m>
                  <m:oMath xmlns:m="http://schemas.openxmlformats.org/officeDocument/2006/math">
                    <m:r>
                      <a:rPr lang="en-US" altLang="ko-KR" i="1" dirty="0">
                        <a:latin typeface="Cambria Math" panose="02040503050406030204" pitchFamily="18" charset="0"/>
                      </a:rPr>
                      <m:t>𝑡</m:t>
                    </m:r>
                    <m:r>
                      <a:rPr lang="en-US" altLang="ko-KR" i="1" dirty="0">
                        <a:latin typeface="Cambria Math" panose="02040503050406030204" pitchFamily="18" charset="0"/>
                      </a:rPr>
                      <m:t> = 3</m:t>
                    </m:r>
                  </m:oMath>
                </a14:m>
                <a:r>
                  <a:rPr lang="en-US" altLang="ko-KR" dirty="0"/>
                  <a:t>? </a:t>
                </a:r>
              </a:p>
              <a:p>
                <a:r>
                  <a:rPr lang="en-US" altLang="ko-KR" dirty="0"/>
                  <a:t>Assume the time step </a:t>
                </a:r>
                <a14:m>
                  <m:oMath xmlns:m="http://schemas.openxmlformats.org/officeDocument/2006/math">
                    <m:r>
                      <a:rPr lang="en-US" altLang="ko-KR" i="1" dirty="0">
                        <a:latin typeface="Cambria Math" panose="02040503050406030204" pitchFamily="18" charset="0"/>
                      </a:rPr>
                      <m:t>𝑑𝑡</m:t>
                    </m:r>
                    <m:r>
                      <a:rPr lang="en-US" altLang="ko-KR" i="1" dirty="0">
                        <a:latin typeface="Cambria Math" panose="02040503050406030204" pitchFamily="18" charset="0"/>
                      </a:rPr>
                      <m:t> = 1</m:t>
                    </m:r>
                  </m:oMath>
                </a14:m>
                <a:r>
                  <a:rPr lang="en-US" altLang="ko-KR" dirty="0"/>
                  <a:t>.</a:t>
                </a:r>
              </a:p>
              <a:p>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720" t="-124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12800" y="3386078"/>
                <a:ext cx="10690087" cy="2862322"/>
              </a:xfrm>
              <a:prstGeom prst="rect">
                <a:avLst/>
              </a:prstGeom>
              <a:noFill/>
              <a:ln>
                <a:solidFill>
                  <a:srgbClr val="FF0000"/>
                </a:solidFill>
              </a:ln>
            </p:spPr>
            <p:txBody>
              <a:bodyPr wrap="square" rtlCol="0">
                <a:spAutoFit/>
              </a:bodyPr>
              <a:lstStyle/>
              <a:p>
                <a:pPr algn="l"/>
                <a:r>
                  <a:rPr lang="en-US" altLang="ko-KR" dirty="0">
                    <a:solidFill>
                      <a:schemeClr val="tx1">
                        <a:lumMod val="65000"/>
                        <a:lumOff val="35000"/>
                      </a:schemeClr>
                    </a:solidFill>
                  </a:rPr>
                  <a:t>At </a:t>
                </a:r>
                <a14:m>
                  <m:oMath xmlns:m="http://schemas.openxmlformats.org/officeDocument/2006/math">
                    <m:r>
                      <a:rPr lang="en-US" altLang="ko-KR" i="1" dirty="0" smtClean="0">
                        <a:solidFill>
                          <a:schemeClr val="tx1">
                            <a:lumMod val="65000"/>
                            <a:lumOff val="35000"/>
                          </a:schemeClr>
                        </a:solidFill>
                        <a:latin typeface="Cambria Math" panose="02040503050406030204" pitchFamily="18" charset="0"/>
                      </a:rPr>
                      <m:t>𝑡</m:t>
                    </m:r>
                    <m:r>
                      <a:rPr lang="en-US" altLang="ko-KR" i="1" dirty="0" smtClean="0">
                        <a:solidFill>
                          <a:schemeClr val="tx1">
                            <a:lumMod val="65000"/>
                            <a:lumOff val="35000"/>
                          </a:schemeClr>
                        </a:solidFill>
                        <a:latin typeface="Cambria Math" panose="02040503050406030204" pitchFamily="18" charset="0"/>
                      </a:rPr>
                      <m:t> = 0, 	</m:t>
                    </m:r>
                    <m:r>
                      <a:rPr lang="en-US" altLang="ko-KR" i="1" dirty="0" smtClean="0">
                        <a:solidFill>
                          <a:schemeClr val="tx1">
                            <a:lumMod val="65000"/>
                            <a:lumOff val="35000"/>
                          </a:schemeClr>
                        </a:solidFill>
                        <a:latin typeface="Cambria Math" panose="02040503050406030204" pitchFamily="18" charset="0"/>
                      </a:rPr>
                      <m:t>𝑝</m:t>
                    </m:r>
                    <m:r>
                      <a:rPr lang="en-US" altLang="ko-KR" i="1" dirty="0" smtClean="0">
                        <a:solidFill>
                          <a:schemeClr val="tx1">
                            <a:lumMod val="65000"/>
                            <a:lumOff val="35000"/>
                          </a:schemeClr>
                        </a:solidFill>
                        <a:latin typeface="Cambria Math" panose="02040503050406030204" pitchFamily="18" charset="0"/>
                      </a:rPr>
                      <m:t> = (0,3),  </m:t>
                    </m:r>
                    <m:r>
                      <a:rPr lang="en-US" altLang="ko-KR" i="1" dirty="0" smtClean="0">
                        <a:solidFill>
                          <a:schemeClr val="tx1">
                            <a:lumMod val="65000"/>
                            <a:lumOff val="35000"/>
                          </a:schemeClr>
                        </a:solidFill>
                        <a:latin typeface="Cambria Math" panose="02040503050406030204" pitchFamily="18" charset="0"/>
                      </a:rPr>
                      <m:t>𝑣</m:t>
                    </m:r>
                    <m:r>
                      <a:rPr lang="en-US" altLang="ko-KR" i="1" dirty="0" smtClean="0">
                        <a:solidFill>
                          <a:schemeClr val="tx1">
                            <a:lumMod val="65000"/>
                            <a:lumOff val="35000"/>
                          </a:schemeClr>
                        </a:solidFill>
                        <a:latin typeface="Cambria Math" panose="02040503050406030204" pitchFamily="18" charset="0"/>
                      </a:rPr>
                      <m:t> = (0, 0),  </m:t>
                    </m:r>
                    <m:r>
                      <a:rPr lang="en-US" altLang="ko-KR" i="1" dirty="0" smtClean="0">
                        <a:solidFill>
                          <a:schemeClr val="tx1">
                            <a:lumMod val="65000"/>
                            <a:lumOff val="35000"/>
                          </a:schemeClr>
                        </a:solidFill>
                        <a:latin typeface="Cambria Math" panose="02040503050406030204" pitchFamily="18" charset="0"/>
                      </a:rPr>
                      <m:t>𝑎</m:t>
                    </m:r>
                    <m:r>
                      <a:rPr lang="en-US" altLang="ko-KR" i="1" dirty="0" smtClean="0">
                        <a:solidFill>
                          <a:schemeClr val="tx1">
                            <a:lumMod val="65000"/>
                            <a:lumOff val="35000"/>
                          </a:schemeClr>
                        </a:solidFill>
                        <a:latin typeface="Cambria Math" panose="02040503050406030204" pitchFamily="18" charset="0"/>
                      </a:rPr>
                      <m:t> = (</m:t>
                    </m:r>
                    <m:r>
                      <a:rPr lang="en-US" altLang="ko-KR" i="1" dirty="0" smtClean="0">
                        <a:solidFill>
                          <a:schemeClr val="tx1">
                            <a:lumMod val="65000"/>
                            <a:lumOff val="35000"/>
                          </a:schemeClr>
                        </a:solidFill>
                        <a:latin typeface="Cambria Math" panose="02040503050406030204" pitchFamily="18" charset="0"/>
                      </a:rPr>
                      <m:t>𝐹</m:t>
                    </m:r>
                    <m:r>
                      <a:rPr lang="en-US" altLang="ko-KR" i="1" dirty="0" smtClean="0">
                        <a:solidFill>
                          <a:schemeClr val="tx1">
                            <a:lumMod val="65000"/>
                            <a:lumOff val="35000"/>
                          </a:schemeClr>
                        </a:solidFill>
                        <a:latin typeface="Cambria Math" panose="02040503050406030204" pitchFamily="18" charset="0"/>
                      </a:rPr>
                      <m:t>+</m:t>
                    </m:r>
                    <m:r>
                      <a:rPr lang="en-US" altLang="ko-KR" i="1" dirty="0" smtClean="0">
                        <a:solidFill>
                          <a:schemeClr val="tx1">
                            <a:lumMod val="65000"/>
                            <a:lumOff val="35000"/>
                          </a:schemeClr>
                        </a:solidFill>
                        <a:latin typeface="Cambria Math" panose="02040503050406030204" pitchFamily="18" charset="0"/>
                      </a:rPr>
                      <m:t>𝐺</m:t>
                    </m:r>
                    <m:r>
                      <a:rPr lang="en-US" altLang="ko-KR" i="1" dirty="0" smtClean="0">
                        <a:solidFill>
                          <a:schemeClr val="tx1">
                            <a:lumMod val="65000"/>
                            <a:lumOff val="35000"/>
                          </a:schemeClr>
                        </a:solidFill>
                        <a:latin typeface="Cambria Math" panose="02040503050406030204" pitchFamily="18" charset="0"/>
                      </a:rPr>
                      <m:t>)/</m:t>
                    </m:r>
                    <m:r>
                      <a:rPr lang="en-US" altLang="ko-KR" i="1" dirty="0" smtClean="0">
                        <a:solidFill>
                          <a:schemeClr val="tx1">
                            <a:lumMod val="65000"/>
                            <a:lumOff val="35000"/>
                          </a:schemeClr>
                        </a:solidFill>
                        <a:latin typeface="Cambria Math" panose="02040503050406030204" pitchFamily="18" charset="0"/>
                      </a:rPr>
                      <m:t>𝑚</m:t>
                    </m:r>
                    <m:r>
                      <a:rPr lang="en-US" altLang="ko-KR" i="1" dirty="0" smtClean="0">
                        <a:solidFill>
                          <a:schemeClr val="tx1">
                            <a:lumMod val="65000"/>
                            <a:lumOff val="35000"/>
                          </a:schemeClr>
                        </a:solidFill>
                        <a:latin typeface="Cambria Math" panose="02040503050406030204" pitchFamily="18" charset="0"/>
                      </a:rPr>
                      <m:t> = (6,6)/2 = (3,3) </m:t>
                    </m:r>
                  </m:oMath>
                </a14:m>
                <a:endParaRPr lang="en-US" altLang="ko-KR" dirty="0">
                  <a:solidFill>
                    <a:schemeClr val="tx1">
                      <a:lumMod val="65000"/>
                      <a:lumOff val="35000"/>
                    </a:schemeClr>
                  </a:solidFill>
                </a:endParaRPr>
              </a:p>
              <a:p>
                <a:pPr algn="l"/>
                <a:r>
                  <a:rPr lang="en-US" altLang="ko-KR" dirty="0">
                    <a:solidFill>
                      <a:schemeClr val="tx1">
                        <a:lumMod val="65000"/>
                        <a:lumOff val="35000"/>
                      </a:schemeClr>
                    </a:solidFill>
                  </a:rPr>
                  <a:t>At </a:t>
                </a:r>
                <a14:m>
                  <m:oMath xmlns:m="http://schemas.openxmlformats.org/officeDocument/2006/math">
                    <m:r>
                      <a:rPr lang="en-US" altLang="ko-KR" i="1" dirty="0" smtClean="0">
                        <a:solidFill>
                          <a:schemeClr val="tx1">
                            <a:lumMod val="65000"/>
                            <a:lumOff val="35000"/>
                          </a:schemeClr>
                        </a:solidFill>
                        <a:latin typeface="Cambria Math" panose="02040503050406030204" pitchFamily="18" charset="0"/>
                      </a:rPr>
                      <m:t>𝑡</m:t>
                    </m:r>
                    <m:r>
                      <a:rPr lang="en-US" altLang="ko-KR" i="1" dirty="0" smtClean="0">
                        <a:solidFill>
                          <a:schemeClr val="tx1">
                            <a:lumMod val="65000"/>
                            <a:lumOff val="35000"/>
                          </a:schemeClr>
                        </a:solidFill>
                        <a:latin typeface="Cambria Math" panose="02040503050406030204" pitchFamily="18" charset="0"/>
                      </a:rPr>
                      <m:t> = 1, 	</m:t>
                    </m:r>
                    <m:r>
                      <a:rPr lang="en-US" altLang="ko-KR" i="1" dirty="0" err="1">
                        <a:solidFill>
                          <a:schemeClr val="tx1">
                            <a:lumMod val="65000"/>
                            <a:lumOff val="35000"/>
                          </a:schemeClr>
                        </a:solidFill>
                        <a:latin typeface="Cambria Math" panose="02040503050406030204" pitchFamily="18" charset="0"/>
                      </a:rPr>
                      <m:t>𝑑𝑝</m:t>
                    </m:r>
                    <m:r>
                      <a:rPr lang="en-US" altLang="ko-KR" i="1" dirty="0">
                        <a:solidFill>
                          <a:schemeClr val="tx1">
                            <a:lumMod val="65000"/>
                            <a:lumOff val="35000"/>
                          </a:schemeClr>
                        </a:solidFill>
                        <a:latin typeface="Cambria Math" panose="02040503050406030204" pitchFamily="18" charset="0"/>
                      </a:rPr>
                      <m:t> = </m:t>
                    </m:r>
                    <m:r>
                      <a:rPr lang="en-US" altLang="ko-KR" i="1" dirty="0">
                        <a:solidFill>
                          <a:schemeClr val="tx1">
                            <a:lumMod val="65000"/>
                            <a:lumOff val="35000"/>
                          </a:schemeClr>
                        </a:solidFill>
                        <a:latin typeface="Cambria Math" panose="02040503050406030204" pitchFamily="18" charset="0"/>
                      </a:rPr>
                      <m:t>𝑣</m:t>
                    </m:r>
                    <m:r>
                      <a:rPr lang="en-US" altLang="ko-KR" b="0" i="1" dirty="0" smtClean="0">
                        <a:solidFill>
                          <a:schemeClr val="tx1">
                            <a:lumMod val="65000"/>
                            <a:lumOff val="35000"/>
                          </a:schemeClr>
                        </a:solidFill>
                        <a:latin typeface="Cambria Math" panose="02040503050406030204" pitchFamily="18" charset="0"/>
                      </a:rPr>
                      <m:t> </m:t>
                    </m:r>
                    <m:r>
                      <a:rPr lang="en-US" altLang="ko-KR" i="1" dirty="0" err="1">
                        <a:solidFill>
                          <a:schemeClr val="tx1">
                            <a:lumMod val="65000"/>
                            <a:lumOff val="35000"/>
                          </a:schemeClr>
                        </a:solidFill>
                        <a:latin typeface="Cambria Math" panose="02040503050406030204" pitchFamily="18" charset="0"/>
                      </a:rPr>
                      <m:t>𝑑𝑡</m:t>
                    </m:r>
                    <m:r>
                      <a:rPr lang="en-US" altLang="ko-KR" i="1" dirty="0">
                        <a:solidFill>
                          <a:schemeClr val="tx1">
                            <a:lumMod val="65000"/>
                            <a:lumOff val="35000"/>
                          </a:schemeClr>
                        </a:solidFill>
                        <a:latin typeface="Cambria Math" panose="02040503050406030204" pitchFamily="18" charset="0"/>
                      </a:rPr>
                      <m:t> = (0,0)∗1 = (0,0), </m:t>
                    </m:r>
                    <m:r>
                      <a:rPr lang="en-US" altLang="ko-KR" b="0" i="1" dirty="0" smtClean="0">
                        <a:solidFill>
                          <a:schemeClr val="tx1">
                            <a:lumMod val="65000"/>
                            <a:lumOff val="35000"/>
                          </a:schemeClr>
                        </a:solidFill>
                        <a:latin typeface="Cambria Math" panose="02040503050406030204" pitchFamily="18" charset="0"/>
                      </a:rPr>
                      <m:t> </m:t>
                    </m:r>
                    <m:r>
                      <a:rPr lang="en-US" altLang="ko-KR" i="1" dirty="0">
                        <a:solidFill>
                          <a:schemeClr val="tx1">
                            <a:lumMod val="65000"/>
                            <a:lumOff val="35000"/>
                          </a:schemeClr>
                        </a:solidFill>
                        <a:latin typeface="Cambria Math" panose="02040503050406030204" pitchFamily="18" charset="0"/>
                      </a:rPr>
                      <m:t>𝑝</m:t>
                    </m:r>
                    <m:r>
                      <a:rPr lang="en-US" altLang="ko-KR" i="1" dirty="0">
                        <a:solidFill>
                          <a:schemeClr val="tx1">
                            <a:lumMod val="65000"/>
                            <a:lumOff val="35000"/>
                          </a:schemeClr>
                        </a:solidFill>
                        <a:latin typeface="Cambria Math" panose="02040503050406030204" pitchFamily="18" charset="0"/>
                      </a:rPr>
                      <m:t> = </m:t>
                    </m:r>
                    <m:r>
                      <a:rPr lang="en-US" altLang="ko-KR" i="1" dirty="0">
                        <a:solidFill>
                          <a:schemeClr val="tx1">
                            <a:lumMod val="65000"/>
                            <a:lumOff val="35000"/>
                          </a:schemeClr>
                        </a:solidFill>
                        <a:latin typeface="Cambria Math" panose="02040503050406030204" pitchFamily="18" charset="0"/>
                      </a:rPr>
                      <m:t>𝑝</m:t>
                    </m:r>
                    <m:r>
                      <a:rPr lang="en-US" altLang="ko-KR" i="1" dirty="0">
                        <a:solidFill>
                          <a:schemeClr val="tx1">
                            <a:lumMod val="65000"/>
                            <a:lumOff val="35000"/>
                          </a:schemeClr>
                        </a:solidFill>
                        <a:latin typeface="Cambria Math" panose="02040503050406030204" pitchFamily="18" charset="0"/>
                      </a:rPr>
                      <m:t> + </m:t>
                    </m:r>
                    <m:r>
                      <a:rPr lang="en-US" altLang="ko-KR" i="1" dirty="0" err="1">
                        <a:solidFill>
                          <a:schemeClr val="tx1">
                            <a:lumMod val="65000"/>
                            <a:lumOff val="35000"/>
                          </a:schemeClr>
                        </a:solidFill>
                        <a:latin typeface="Cambria Math" panose="02040503050406030204" pitchFamily="18" charset="0"/>
                      </a:rPr>
                      <m:t>𝑑𝑝</m:t>
                    </m:r>
                    <m:r>
                      <a:rPr lang="en-US" altLang="ko-KR" i="1" dirty="0">
                        <a:solidFill>
                          <a:schemeClr val="tx1">
                            <a:lumMod val="65000"/>
                            <a:lumOff val="35000"/>
                          </a:schemeClr>
                        </a:solidFill>
                        <a:latin typeface="Cambria Math" panose="02040503050406030204" pitchFamily="18" charset="0"/>
                      </a:rPr>
                      <m:t> = (0,3) + (0,0) = (0,3),</m:t>
                    </m:r>
                  </m:oMath>
                </a14:m>
                <a:br>
                  <a:rPr lang="en-US" altLang="ko-KR" dirty="0">
                    <a:solidFill>
                      <a:schemeClr val="tx1">
                        <a:lumMod val="65000"/>
                        <a:lumOff val="35000"/>
                      </a:schemeClr>
                    </a:solidFill>
                  </a:rPr>
                </a:br>
                <a14:m>
                  <m:oMathPara xmlns:m="http://schemas.openxmlformats.org/officeDocument/2006/math">
                    <m:oMathParaPr>
                      <m:jc m:val="centerGroup"/>
                    </m:oMathParaPr>
                    <m:oMath xmlns:m="http://schemas.openxmlformats.org/officeDocument/2006/math">
                      <m:r>
                        <a:rPr lang="en-US" altLang="ko-KR" i="1" dirty="0" smtClean="0">
                          <a:solidFill>
                            <a:schemeClr val="tx1">
                              <a:lumMod val="65000"/>
                              <a:lumOff val="35000"/>
                            </a:schemeClr>
                          </a:solidFill>
                          <a:latin typeface="Cambria Math" panose="02040503050406030204" pitchFamily="18" charset="0"/>
                        </a:rPr>
                        <m:t>	</m:t>
                      </m:r>
                      <m:r>
                        <a:rPr lang="pt-BR" altLang="ko-KR" i="1" dirty="0">
                          <a:solidFill>
                            <a:schemeClr val="tx1">
                              <a:lumMod val="65000"/>
                              <a:lumOff val="35000"/>
                            </a:schemeClr>
                          </a:solidFill>
                          <a:latin typeface="Cambria Math" panose="02040503050406030204" pitchFamily="18" charset="0"/>
                        </a:rPr>
                        <m:t>𝑑𝑣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𝑎</m:t>
                      </m:r>
                      <m:r>
                        <a:rPr lang="en-US" altLang="ko-KR" b="0" i="1" dirty="0" smtClean="0">
                          <a:solidFill>
                            <a:schemeClr val="tx1">
                              <a:lumMod val="65000"/>
                              <a:lumOff val="35000"/>
                            </a:schemeClr>
                          </a:solidFill>
                          <a:latin typeface="Cambria Math" panose="02040503050406030204" pitchFamily="18" charset="0"/>
                        </a:rPr>
                        <m:t> </m:t>
                      </m:r>
                      <m:r>
                        <a:rPr lang="pt-BR" altLang="ko-KR" i="1" dirty="0">
                          <a:solidFill>
                            <a:schemeClr val="tx1">
                              <a:lumMod val="65000"/>
                              <a:lumOff val="35000"/>
                            </a:schemeClr>
                          </a:solidFill>
                          <a:latin typeface="Cambria Math" panose="02040503050406030204" pitchFamily="18" charset="0"/>
                        </a:rPr>
                        <m:t>𝑑𝑡</m:t>
                      </m:r>
                      <m:r>
                        <a:rPr lang="pt-BR" altLang="ko-KR" i="1" dirty="0">
                          <a:solidFill>
                            <a:schemeClr val="tx1">
                              <a:lumMod val="65000"/>
                              <a:lumOff val="35000"/>
                            </a:schemeClr>
                          </a:solidFill>
                          <a:latin typeface="Cambria Math" panose="02040503050406030204" pitchFamily="18" charset="0"/>
                        </a:rPr>
                        <m:t> = (3,3)∗1 = (3,3),  </m:t>
                      </m:r>
                      <m:r>
                        <a:rPr lang="pt-BR" altLang="ko-KR" i="1" dirty="0">
                          <a:solidFill>
                            <a:schemeClr val="tx1">
                              <a:lumMod val="65000"/>
                              <a:lumOff val="35000"/>
                            </a:schemeClr>
                          </a:solidFill>
                          <a:latin typeface="Cambria Math" panose="02040503050406030204" pitchFamily="18" charset="0"/>
                        </a:rPr>
                        <m:t>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𝑑𝑣</m:t>
                      </m:r>
                      <m:r>
                        <a:rPr lang="pt-BR" altLang="ko-KR" i="1" dirty="0">
                          <a:solidFill>
                            <a:schemeClr val="tx1">
                              <a:lumMod val="65000"/>
                              <a:lumOff val="35000"/>
                            </a:schemeClr>
                          </a:solidFill>
                          <a:latin typeface="Cambria Math" panose="02040503050406030204" pitchFamily="18" charset="0"/>
                        </a:rPr>
                        <m:t> = (0,0) + (3,3) = (3,3),</m:t>
                      </m:r>
                    </m:oMath>
                    <m:oMath xmlns:m="http://schemas.openxmlformats.org/officeDocument/2006/math">
                      <m:r>
                        <a:rPr lang="pt-BR" altLang="ko-KR"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𝑎</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𝐺</m:t>
                      </m:r>
                      <m:r>
                        <a:rPr lang="pt-BR" altLang="ko-KR" i="1" dirty="0" smtClean="0">
                          <a:solidFill>
                            <a:schemeClr val="tx1">
                              <a:lumMod val="65000"/>
                              <a:lumOff val="35000"/>
                            </a:schemeClr>
                          </a:solidFill>
                          <a:latin typeface="Cambria Math" panose="02040503050406030204" pitchFamily="18" charset="0"/>
                        </a:rPr>
                        <m:t>/</m:t>
                      </m:r>
                      <m:r>
                        <a:rPr lang="pt-BR" altLang="ko-KR" i="1" dirty="0" smtClean="0">
                          <a:solidFill>
                            <a:schemeClr val="tx1">
                              <a:lumMod val="65000"/>
                              <a:lumOff val="35000"/>
                            </a:schemeClr>
                          </a:solidFill>
                          <a:latin typeface="Cambria Math" panose="02040503050406030204" pitchFamily="18" charset="0"/>
                        </a:rPr>
                        <m:t>𝑚</m:t>
                      </m:r>
                      <m:r>
                        <a:rPr lang="pt-BR" altLang="ko-KR" i="1" dirty="0" smtClean="0">
                          <a:solidFill>
                            <a:schemeClr val="tx1">
                              <a:lumMod val="65000"/>
                              <a:lumOff val="35000"/>
                            </a:schemeClr>
                          </a:solidFill>
                          <a:latin typeface="Cambria Math" panose="02040503050406030204" pitchFamily="18" charset="0"/>
                        </a:rPr>
                        <m:t> = (0,−2)/2 = (0,−1)</m:t>
                      </m:r>
                    </m:oMath>
                  </m:oMathPara>
                </a14:m>
                <a:endParaRPr lang="en-US" altLang="ko-KR" dirty="0">
                  <a:solidFill>
                    <a:schemeClr val="tx1">
                      <a:lumMod val="65000"/>
                      <a:lumOff val="35000"/>
                    </a:schemeClr>
                  </a:solidFill>
                </a:endParaRPr>
              </a:p>
              <a:p>
                <a:pPr algn="l"/>
                <a:r>
                  <a:rPr lang="en-US" altLang="ko-KR" dirty="0">
                    <a:solidFill>
                      <a:schemeClr val="tx1">
                        <a:lumMod val="65000"/>
                        <a:lumOff val="35000"/>
                      </a:schemeClr>
                    </a:solidFill>
                  </a:rPr>
                  <a:t>At </a:t>
                </a:r>
                <a14:m>
                  <m:oMath xmlns:m="http://schemas.openxmlformats.org/officeDocument/2006/math">
                    <m:r>
                      <a:rPr lang="en-US" altLang="ko-KR" i="1" dirty="0" smtClean="0">
                        <a:solidFill>
                          <a:schemeClr val="tx1">
                            <a:lumMod val="65000"/>
                            <a:lumOff val="35000"/>
                          </a:schemeClr>
                        </a:solidFill>
                        <a:latin typeface="Cambria Math" panose="02040503050406030204" pitchFamily="18" charset="0"/>
                      </a:rPr>
                      <m:t>𝑡</m:t>
                    </m:r>
                    <m:r>
                      <a:rPr lang="en-US" altLang="ko-KR" i="1" dirty="0" smtClean="0">
                        <a:solidFill>
                          <a:schemeClr val="tx1">
                            <a:lumMod val="65000"/>
                            <a:lumOff val="35000"/>
                          </a:schemeClr>
                        </a:solidFill>
                        <a:latin typeface="Cambria Math" panose="02040503050406030204" pitchFamily="18" charset="0"/>
                      </a:rPr>
                      <m:t> = 2, 	</m:t>
                    </m:r>
                    <m:r>
                      <a:rPr lang="en-US" altLang="ko-KR" i="1" dirty="0" err="1">
                        <a:solidFill>
                          <a:schemeClr val="tx1">
                            <a:lumMod val="65000"/>
                            <a:lumOff val="35000"/>
                          </a:schemeClr>
                        </a:solidFill>
                        <a:latin typeface="Cambria Math" panose="02040503050406030204" pitchFamily="18" charset="0"/>
                      </a:rPr>
                      <m:t>𝑑𝑝</m:t>
                    </m:r>
                    <m:r>
                      <a:rPr lang="en-US" altLang="ko-KR" i="1" dirty="0">
                        <a:solidFill>
                          <a:schemeClr val="tx1">
                            <a:lumMod val="65000"/>
                            <a:lumOff val="35000"/>
                          </a:schemeClr>
                        </a:solidFill>
                        <a:latin typeface="Cambria Math" panose="02040503050406030204" pitchFamily="18" charset="0"/>
                      </a:rPr>
                      <m:t> = </m:t>
                    </m:r>
                    <m:r>
                      <a:rPr lang="en-US" altLang="ko-KR" i="1" dirty="0">
                        <a:solidFill>
                          <a:schemeClr val="tx1">
                            <a:lumMod val="65000"/>
                            <a:lumOff val="35000"/>
                          </a:schemeClr>
                        </a:solidFill>
                        <a:latin typeface="Cambria Math" panose="02040503050406030204" pitchFamily="18" charset="0"/>
                      </a:rPr>
                      <m:t>𝑣</m:t>
                    </m:r>
                    <m:r>
                      <a:rPr lang="en-US" altLang="ko-KR" b="0" i="1" dirty="0" smtClean="0">
                        <a:solidFill>
                          <a:schemeClr val="tx1">
                            <a:lumMod val="65000"/>
                            <a:lumOff val="35000"/>
                          </a:schemeClr>
                        </a:solidFill>
                        <a:latin typeface="Cambria Math" panose="02040503050406030204" pitchFamily="18" charset="0"/>
                      </a:rPr>
                      <m:t> </m:t>
                    </m:r>
                    <m:r>
                      <a:rPr lang="en-US" altLang="ko-KR" i="1" dirty="0" err="1">
                        <a:solidFill>
                          <a:schemeClr val="tx1">
                            <a:lumMod val="65000"/>
                            <a:lumOff val="35000"/>
                          </a:schemeClr>
                        </a:solidFill>
                        <a:latin typeface="Cambria Math" panose="02040503050406030204" pitchFamily="18" charset="0"/>
                      </a:rPr>
                      <m:t>𝑑𝑡</m:t>
                    </m:r>
                    <m:r>
                      <a:rPr lang="en-US" altLang="ko-KR" i="1" dirty="0">
                        <a:solidFill>
                          <a:schemeClr val="tx1">
                            <a:lumMod val="65000"/>
                            <a:lumOff val="35000"/>
                          </a:schemeClr>
                        </a:solidFill>
                        <a:latin typeface="Cambria Math" panose="02040503050406030204" pitchFamily="18" charset="0"/>
                      </a:rPr>
                      <m:t> = (3,3)∗1 = (3,3), </m:t>
                    </m:r>
                    <m:r>
                      <a:rPr lang="en-US" altLang="ko-KR" b="0" i="1" dirty="0" smtClean="0">
                        <a:solidFill>
                          <a:schemeClr val="tx1">
                            <a:lumMod val="65000"/>
                            <a:lumOff val="35000"/>
                          </a:schemeClr>
                        </a:solidFill>
                        <a:latin typeface="Cambria Math" panose="02040503050406030204" pitchFamily="18" charset="0"/>
                      </a:rPr>
                      <m:t> </m:t>
                    </m:r>
                    <m:r>
                      <a:rPr lang="en-US" altLang="ko-KR" i="1" dirty="0">
                        <a:solidFill>
                          <a:schemeClr val="tx1">
                            <a:lumMod val="65000"/>
                            <a:lumOff val="35000"/>
                          </a:schemeClr>
                        </a:solidFill>
                        <a:latin typeface="Cambria Math" panose="02040503050406030204" pitchFamily="18" charset="0"/>
                      </a:rPr>
                      <m:t>𝑝</m:t>
                    </m:r>
                    <m:r>
                      <a:rPr lang="en-US" altLang="ko-KR" i="1" dirty="0">
                        <a:solidFill>
                          <a:schemeClr val="tx1">
                            <a:lumMod val="65000"/>
                            <a:lumOff val="35000"/>
                          </a:schemeClr>
                        </a:solidFill>
                        <a:latin typeface="Cambria Math" panose="02040503050406030204" pitchFamily="18" charset="0"/>
                      </a:rPr>
                      <m:t> = </m:t>
                    </m:r>
                    <m:r>
                      <a:rPr lang="en-US" altLang="ko-KR" i="1" dirty="0">
                        <a:solidFill>
                          <a:schemeClr val="tx1">
                            <a:lumMod val="65000"/>
                            <a:lumOff val="35000"/>
                          </a:schemeClr>
                        </a:solidFill>
                        <a:latin typeface="Cambria Math" panose="02040503050406030204" pitchFamily="18" charset="0"/>
                      </a:rPr>
                      <m:t>𝑝</m:t>
                    </m:r>
                    <m:r>
                      <a:rPr lang="en-US" altLang="ko-KR" i="1" dirty="0">
                        <a:solidFill>
                          <a:schemeClr val="tx1">
                            <a:lumMod val="65000"/>
                            <a:lumOff val="35000"/>
                          </a:schemeClr>
                        </a:solidFill>
                        <a:latin typeface="Cambria Math" panose="02040503050406030204" pitchFamily="18" charset="0"/>
                      </a:rPr>
                      <m:t> + </m:t>
                    </m:r>
                    <m:r>
                      <a:rPr lang="en-US" altLang="ko-KR" i="1" dirty="0" err="1">
                        <a:solidFill>
                          <a:schemeClr val="tx1">
                            <a:lumMod val="65000"/>
                            <a:lumOff val="35000"/>
                          </a:schemeClr>
                        </a:solidFill>
                        <a:latin typeface="Cambria Math" panose="02040503050406030204" pitchFamily="18" charset="0"/>
                      </a:rPr>
                      <m:t>𝑑𝑝</m:t>
                    </m:r>
                    <m:r>
                      <a:rPr lang="en-US" altLang="ko-KR" i="1" dirty="0">
                        <a:solidFill>
                          <a:schemeClr val="tx1">
                            <a:lumMod val="65000"/>
                            <a:lumOff val="35000"/>
                          </a:schemeClr>
                        </a:solidFill>
                        <a:latin typeface="Cambria Math" panose="02040503050406030204" pitchFamily="18" charset="0"/>
                      </a:rPr>
                      <m:t> = (0,3) + (3,3) = (3,6),</m:t>
                    </m:r>
                  </m:oMath>
                </a14:m>
                <a:br>
                  <a:rPr lang="en-US" altLang="ko-KR" dirty="0">
                    <a:solidFill>
                      <a:schemeClr val="tx1">
                        <a:lumMod val="65000"/>
                        <a:lumOff val="35000"/>
                      </a:schemeClr>
                    </a:solidFill>
                  </a:rPr>
                </a:br>
                <a14:m>
                  <m:oMathPara xmlns:m="http://schemas.openxmlformats.org/officeDocument/2006/math">
                    <m:oMathParaPr>
                      <m:jc m:val="centerGroup"/>
                    </m:oMathParaPr>
                    <m:oMath xmlns:m="http://schemas.openxmlformats.org/officeDocument/2006/math">
                      <m:r>
                        <a:rPr lang="en-US" altLang="ko-KR" i="1" dirty="0" smtClean="0">
                          <a:solidFill>
                            <a:schemeClr val="tx1">
                              <a:lumMod val="65000"/>
                              <a:lumOff val="35000"/>
                            </a:schemeClr>
                          </a:solidFill>
                          <a:latin typeface="Cambria Math" panose="02040503050406030204" pitchFamily="18" charset="0"/>
                        </a:rPr>
                        <m:t>	</m:t>
                      </m:r>
                      <m:r>
                        <a:rPr lang="pt-BR" altLang="ko-KR" i="1" dirty="0">
                          <a:solidFill>
                            <a:schemeClr val="tx1">
                              <a:lumMod val="65000"/>
                              <a:lumOff val="35000"/>
                            </a:schemeClr>
                          </a:solidFill>
                          <a:latin typeface="Cambria Math" panose="02040503050406030204" pitchFamily="18" charset="0"/>
                        </a:rPr>
                        <m:t>𝑑𝑣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𝑎</m:t>
                      </m:r>
                      <m:r>
                        <a:rPr lang="en-US" altLang="ko-KR" b="0" i="1" dirty="0" smtClean="0">
                          <a:solidFill>
                            <a:schemeClr val="tx1">
                              <a:lumMod val="65000"/>
                              <a:lumOff val="35000"/>
                            </a:schemeClr>
                          </a:solidFill>
                          <a:latin typeface="Cambria Math" panose="02040503050406030204" pitchFamily="18" charset="0"/>
                        </a:rPr>
                        <m:t> </m:t>
                      </m:r>
                      <m:r>
                        <a:rPr lang="pt-BR" altLang="ko-KR" i="1" dirty="0">
                          <a:solidFill>
                            <a:schemeClr val="tx1">
                              <a:lumMod val="65000"/>
                              <a:lumOff val="35000"/>
                            </a:schemeClr>
                          </a:solidFill>
                          <a:latin typeface="Cambria Math" panose="02040503050406030204" pitchFamily="18" charset="0"/>
                        </a:rPr>
                        <m:t>𝑑𝑡</m:t>
                      </m:r>
                      <m:r>
                        <a:rPr lang="pt-BR" altLang="ko-KR" i="1" dirty="0">
                          <a:solidFill>
                            <a:schemeClr val="tx1">
                              <a:lumMod val="65000"/>
                              <a:lumOff val="35000"/>
                            </a:schemeClr>
                          </a:solidFill>
                          <a:latin typeface="Cambria Math" panose="02040503050406030204" pitchFamily="18" charset="0"/>
                        </a:rPr>
                        <m:t> = (0,−1)∗1 = (0,−1),  </m:t>
                      </m:r>
                      <m:r>
                        <a:rPr lang="pt-BR" altLang="ko-KR" i="1" dirty="0">
                          <a:solidFill>
                            <a:schemeClr val="tx1">
                              <a:lumMod val="65000"/>
                              <a:lumOff val="35000"/>
                            </a:schemeClr>
                          </a:solidFill>
                          <a:latin typeface="Cambria Math" panose="02040503050406030204" pitchFamily="18" charset="0"/>
                        </a:rPr>
                        <m:t>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𝑣</m:t>
                      </m:r>
                      <m:r>
                        <a:rPr lang="pt-BR" altLang="ko-KR" i="1" dirty="0">
                          <a:solidFill>
                            <a:schemeClr val="tx1">
                              <a:lumMod val="65000"/>
                              <a:lumOff val="35000"/>
                            </a:schemeClr>
                          </a:solidFill>
                          <a:latin typeface="Cambria Math" panose="02040503050406030204" pitchFamily="18" charset="0"/>
                        </a:rPr>
                        <m:t> + </m:t>
                      </m:r>
                      <m:r>
                        <a:rPr lang="pt-BR" altLang="ko-KR" i="1" dirty="0">
                          <a:solidFill>
                            <a:schemeClr val="tx1">
                              <a:lumMod val="65000"/>
                              <a:lumOff val="35000"/>
                            </a:schemeClr>
                          </a:solidFill>
                          <a:latin typeface="Cambria Math" panose="02040503050406030204" pitchFamily="18" charset="0"/>
                        </a:rPr>
                        <m:t>𝑑𝑣</m:t>
                      </m:r>
                      <m:r>
                        <a:rPr lang="pt-BR" altLang="ko-KR" i="1" dirty="0">
                          <a:solidFill>
                            <a:schemeClr val="tx1">
                              <a:lumMod val="65000"/>
                              <a:lumOff val="35000"/>
                            </a:schemeClr>
                          </a:solidFill>
                          <a:latin typeface="Cambria Math" panose="02040503050406030204" pitchFamily="18" charset="0"/>
                        </a:rPr>
                        <m:t> = (3,3) + (0,−1) = (3,2)</m:t>
                      </m:r>
                    </m:oMath>
                    <m:oMath xmlns:m="http://schemas.openxmlformats.org/officeDocument/2006/math">
                      <m:r>
                        <a:rPr lang="pt-BR" altLang="ko-KR"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𝑎</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𝐺</m:t>
                      </m:r>
                      <m:r>
                        <a:rPr lang="pt-BR" altLang="ko-KR" i="1" dirty="0" smtClean="0">
                          <a:solidFill>
                            <a:schemeClr val="tx1">
                              <a:lumMod val="65000"/>
                              <a:lumOff val="35000"/>
                            </a:schemeClr>
                          </a:solidFill>
                          <a:latin typeface="Cambria Math" panose="02040503050406030204" pitchFamily="18" charset="0"/>
                        </a:rPr>
                        <m:t>/</m:t>
                      </m:r>
                      <m:r>
                        <a:rPr lang="pt-BR" altLang="ko-KR" i="1" dirty="0" smtClean="0">
                          <a:solidFill>
                            <a:schemeClr val="tx1">
                              <a:lumMod val="65000"/>
                              <a:lumOff val="35000"/>
                            </a:schemeClr>
                          </a:solidFill>
                          <a:latin typeface="Cambria Math" panose="02040503050406030204" pitchFamily="18" charset="0"/>
                        </a:rPr>
                        <m:t>𝑚</m:t>
                      </m:r>
                      <m:r>
                        <a:rPr lang="pt-BR" altLang="ko-KR" i="1" dirty="0" smtClean="0">
                          <a:solidFill>
                            <a:schemeClr val="tx1">
                              <a:lumMod val="65000"/>
                              <a:lumOff val="35000"/>
                            </a:schemeClr>
                          </a:solidFill>
                          <a:latin typeface="Cambria Math" panose="02040503050406030204" pitchFamily="18" charset="0"/>
                        </a:rPr>
                        <m:t> = (0,−2)/2 = (0,−1)</m:t>
                      </m:r>
                    </m:oMath>
                  </m:oMathPara>
                </a14:m>
                <a:endParaRPr lang="pt-BR" altLang="ko-KR" dirty="0">
                  <a:solidFill>
                    <a:schemeClr val="tx1">
                      <a:lumMod val="65000"/>
                      <a:lumOff val="35000"/>
                    </a:schemeClr>
                  </a:solidFill>
                </a:endParaRPr>
              </a:p>
              <a:p>
                <a:pPr algn="l"/>
                <a:r>
                  <a:rPr lang="pt-BR" altLang="ko-KR" dirty="0">
                    <a:solidFill>
                      <a:schemeClr val="tx1">
                        <a:lumMod val="65000"/>
                        <a:lumOff val="35000"/>
                      </a:schemeClr>
                    </a:solidFill>
                  </a:rPr>
                  <a:t>At </a:t>
                </a:r>
                <a14:m>
                  <m:oMath xmlns:m="http://schemas.openxmlformats.org/officeDocument/2006/math">
                    <m:r>
                      <a:rPr lang="pt-BR" altLang="ko-KR" i="1" dirty="0" smtClean="0">
                        <a:solidFill>
                          <a:schemeClr val="tx1">
                            <a:lumMod val="65000"/>
                            <a:lumOff val="35000"/>
                          </a:schemeClr>
                        </a:solidFill>
                        <a:latin typeface="Cambria Math" panose="02040503050406030204" pitchFamily="18" charset="0"/>
                      </a:rPr>
                      <m:t>𝑡</m:t>
                    </m:r>
                    <m:r>
                      <a:rPr lang="pt-BR" altLang="ko-KR" i="1" dirty="0" smtClean="0">
                        <a:solidFill>
                          <a:schemeClr val="tx1">
                            <a:lumMod val="65000"/>
                            <a:lumOff val="35000"/>
                          </a:schemeClr>
                        </a:solidFill>
                        <a:latin typeface="Cambria Math" panose="02040503050406030204" pitchFamily="18" charset="0"/>
                      </a:rPr>
                      <m:t> = 3, 	</m:t>
                    </m:r>
                    <m:r>
                      <a:rPr lang="pt-BR" altLang="ko-KR" i="1" dirty="0" smtClean="0">
                        <a:solidFill>
                          <a:schemeClr val="tx1">
                            <a:lumMod val="65000"/>
                            <a:lumOff val="35000"/>
                          </a:schemeClr>
                        </a:solidFill>
                        <a:latin typeface="Cambria Math" panose="02040503050406030204" pitchFamily="18" charset="0"/>
                      </a:rPr>
                      <m:t>𝑑𝑝</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𝑣</m:t>
                    </m:r>
                    <m:r>
                      <a:rPr lang="en-US" altLang="ko-KR" b="0"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𝑑𝑡</m:t>
                    </m:r>
                    <m:r>
                      <a:rPr lang="pt-BR" altLang="ko-KR" i="1" dirty="0" smtClean="0">
                        <a:solidFill>
                          <a:schemeClr val="tx1">
                            <a:lumMod val="65000"/>
                            <a:lumOff val="35000"/>
                          </a:schemeClr>
                        </a:solidFill>
                        <a:latin typeface="Cambria Math" panose="02040503050406030204" pitchFamily="18" charset="0"/>
                      </a:rPr>
                      <m:t> = (3,2)∗1 = (3,2),  </m:t>
                    </m:r>
                    <m:r>
                      <a:rPr lang="pt-BR" altLang="ko-KR" i="1" dirty="0" smtClean="0">
                        <a:solidFill>
                          <a:schemeClr val="tx1">
                            <a:lumMod val="65000"/>
                            <a:lumOff val="35000"/>
                          </a:schemeClr>
                        </a:solidFill>
                        <a:latin typeface="Cambria Math" panose="02040503050406030204" pitchFamily="18" charset="0"/>
                      </a:rPr>
                      <m:t>𝑝</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𝑝</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𝑑𝑝</m:t>
                    </m:r>
                    <m:r>
                      <a:rPr lang="pt-BR" altLang="ko-KR" i="1" dirty="0" smtClean="0">
                        <a:solidFill>
                          <a:schemeClr val="tx1">
                            <a:lumMod val="65000"/>
                            <a:lumOff val="35000"/>
                          </a:schemeClr>
                        </a:solidFill>
                        <a:latin typeface="Cambria Math" panose="02040503050406030204" pitchFamily="18" charset="0"/>
                      </a:rPr>
                      <m:t> = (3,6) + (3,2) = (6,8),</m:t>
                    </m:r>
                  </m:oMath>
                </a14:m>
                <a:br>
                  <a:rPr lang="pt-BR" altLang="ko-KR" dirty="0">
                    <a:solidFill>
                      <a:schemeClr val="tx1">
                        <a:lumMod val="65000"/>
                        <a:lumOff val="35000"/>
                      </a:schemeClr>
                    </a:solidFill>
                  </a:rPr>
                </a:br>
                <a14:m>
                  <m:oMathPara xmlns:m="http://schemas.openxmlformats.org/officeDocument/2006/math">
                    <m:oMathParaPr>
                      <m:jc m:val="centerGroup"/>
                    </m:oMathParaPr>
                    <m:oMath xmlns:m="http://schemas.openxmlformats.org/officeDocument/2006/math">
                      <m:r>
                        <a:rPr lang="pt-BR" altLang="ko-KR"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𝑑𝑣</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𝑎</m:t>
                      </m:r>
                      <m:r>
                        <a:rPr lang="en-US" altLang="ko-KR" b="0"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𝑑𝑡</m:t>
                      </m:r>
                      <m:r>
                        <a:rPr lang="pt-BR" altLang="ko-KR" i="1" dirty="0" smtClean="0">
                          <a:solidFill>
                            <a:schemeClr val="tx1">
                              <a:lumMod val="65000"/>
                              <a:lumOff val="35000"/>
                            </a:schemeClr>
                          </a:solidFill>
                          <a:latin typeface="Cambria Math" panose="02040503050406030204" pitchFamily="18" charset="0"/>
                        </a:rPr>
                        <m:t> = (0,−1)∗1 = (0,−1),  </m:t>
                      </m:r>
                      <m:r>
                        <a:rPr lang="pt-BR" altLang="ko-KR" i="1" dirty="0" smtClean="0">
                          <a:solidFill>
                            <a:schemeClr val="tx1">
                              <a:lumMod val="65000"/>
                              <a:lumOff val="35000"/>
                            </a:schemeClr>
                          </a:solidFill>
                          <a:latin typeface="Cambria Math" panose="02040503050406030204" pitchFamily="18" charset="0"/>
                        </a:rPr>
                        <m:t>𝑣</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𝑣</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𝑑𝑣</m:t>
                      </m:r>
                      <m:r>
                        <a:rPr lang="pt-BR" altLang="ko-KR" i="1" dirty="0" smtClean="0">
                          <a:solidFill>
                            <a:schemeClr val="tx1">
                              <a:lumMod val="65000"/>
                              <a:lumOff val="35000"/>
                            </a:schemeClr>
                          </a:solidFill>
                          <a:latin typeface="Cambria Math" panose="02040503050406030204" pitchFamily="18" charset="0"/>
                        </a:rPr>
                        <m:t> = (3,2) + (0,−1) = (3,1)</m:t>
                      </m:r>
                    </m:oMath>
                    <m:oMath xmlns:m="http://schemas.openxmlformats.org/officeDocument/2006/math">
                      <m:r>
                        <a:rPr lang="pt-BR" altLang="ko-KR" i="1" dirty="0" smtClean="0">
                          <a:solidFill>
                            <a:schemeClr val="tx1">
                              <a:lumMod val="65000"/>
                              <a:lumOff val="35000"/>
                            </a:schemeClr>
                          </a:solidFill>
                          <a:latin typeface="Cambria Math" panose="02040503050406030204" pitchFamily="18" charset="0"/>
                        </a:rPr>
                        <m:t>	</m:t>
                      </m:r>
                      <m:r>
                        <a:rPr lang="pt-BR" altLang="ko-KR" i="1" dirty="0" smtClean="0">
                          <a:solidFill>
                            <a:schemeClr val="tx1">
                              <a:lumMod val="65000"/>
                              <a:lumOff val="35000"/>
                            </a:schemeClr>
                          </a:solidFill>
                          <a:latin typeface="Cambria Math" panose="02040503050406030204" pitchFamily="18" charset="0"/>
                        </a:rPr>
                        <m:t>𝑎</m:t>
                      </m:r>
                      <m:r>
                        <a:rPr lang="pt-BR" altLang="ko-KR" i="1" dirty="0" smtClean="0">
                          <a:solidFill>
                            <a:schemeClr val="tx1">
                              <a:lumMod val="65000"/>
                              <a:lumOff val="35000"/>
                            </a:schemeClr>
                          </a:solidFill>
                          <a:latin typeface="Cambria Math" panose="02040503050406030204" pitchFamily="18" charset="0"/>
                        </a:rPr>
                        <m:t> = </m:t>
                      </m:r>
                      <m:r>
                        <a:rPr lang="pt-BR" altLang="ko-KR" i="1" dirty="0" smtClean="0">
                          <a:solidFill>
                            <a:schemeClr val="tx1">
                              <a:lumMod val="65000"/>
                              <a:lumOff val="35000"/>
                            </a:schemeClr>
                          </a:solidFill>
                          <a:latin typeface="Cambria Math" panose="02040503050406030204" pitchFamily="18" charset="0"/>
                        </a:rPr>
                        <m:t>𝐺</m:t>
                      </m:r>
                      <m:r>
                        <a:rPr lang="pt-BR" altLang="ko-KR" i="1" dirty="0" smtClean="0">
                          <a:solidFill>
                            <a:schemeClr val="tx1">
                              <a:lumMod val="65000"/>
                              <a:lumOff val="35000"/>
                            </a:schemeClr>
                          </a:solidFill>
                          <a:latin typeface="Cambria Math" panose="02040503050406030204" pitchFamily="18" charset="0"/>
                        </a:rPr>
                        <m:t>/</m:t>
                      </m:r>
                      <m:r>
                        <a:rPr lang="pt-BR" altLang="ko-KR" i="1" dirty="0" smtClean="0">
                          <a:solidFill>
                            <a:schemeClr val="tx1">
                              <a:lumMod val="65000"/>
                              <a:lumOff val="35000"/>
                            </a:schemeClr>
                          </a:solidFill>
                          <a:latin typeface="Cambria Math" panose="02040503050406030204" pitchFamily="18" charset="0"/>
                        </a:rPr>
                        <m:t>𝑚</m:t>
                      </m:r>
                      <m:r>
                        <a:rPr lang="pt-BR" altLang="ko-KR" i="1" dirty="0" smtClean="0">
                          <a:solidFill>
                            <a:schemeClr val="tx1">
                              <a:lumMod val="65000"/>
                              <a:lumOff val="35000"/>
                            </a:schemeClr>
                          </a:solidFill>
                          <a:latin typeface="Cambria Math" panose="02040503050406030204" pitchFamily="18" charset="0"/>
                        </a:rPr>
                        <m:t> = (0,−2)/2 = (0,−1)</m:t>
                      </m:r>
                    </m:oMath>
                  </m:oMathPara>
                </a14:m>
                <a:endParaRPr lang="pt-BR" altLang="ko-KR" dirty="0">
                  <a:solidFill>
                    <a:schemeClr val="tx1">
                      <a:lumMod val="65000"/>
                      <a:lumOff val="3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2800" y="3386078"/>
                <a:ext cx="10690087" cy="2862322"/>
              </a:xfrm>
              <a:prstGeom prst="rect">
                <a:avLst/>
              </a:prstGeom>
              <a:blipFill>
                <a:blip r:embed="rId4"/>
                <a:stretch>
                  <a:fillRect l="-355" t="-439" b="-1316"/>
                </a:stretch>
              </a:blipFill>
              <a:ln>
                <a:solidFill>
                  <a:srgbClr val="FF0000"/>
                </a:solidFill>
              </a:ln>
            </p:spPr>
            <p:txBody>
              <a:bodyPr/>
              <a:lstStyle/>
              <a:p>
                <a:r>
                  <a:rPr lang="ko-KR" altLang="en-US">
                    <a:noFill/>
                  </a:rPr>
                  <a:t> </a:t>
                </a:r>
              </a:p>
            </p:txBody>
          </p:sp>
        </mc:Fallback>
      </mc:AlternateContent>
      <p:sp>
        <p:nvSpPr>
          <p:cNvPr id="6" name="슬라이드 번호 개체 틀 5"/>
          <p:cNvSpPr>
            <a:spLocks noGrp="1"/>
          </p:cNvSpPr>
          <p:nvPr>
            <p:ph type="sldNum" sz="quarter" idx="12"/>
          </p:nvPr>
        </p:nvSpPr>
        <p:spPr/>
        <p:txBody>
          <a:bodyPr/>
          <a:lstStyle/>
          <a:p>
            <a:fld id="{F6559ACC-3AA5-4BC6-8473-973A38A5D090}" type="slidenum">
              <a:rPr lang="en-US" altLang="ko-KR" smtClean="0"/>
              <a:pPr/>
              <a:t>13</a:t>
            </a:fld>
            <a:endParaRPr lang="en-US" altLang="ko-KR"/>
          </a:p>
        </p:txBody>
      </p:sp>
    </p:spTree>
    <p:extLst>
      <p:ext uri="{BB962C8B-B14F-4D97-AF65-F5344CB8AC3E}">
        <p14:creationId xmlns:p14="http://schemas.microsoft.com/office/powerpoint/2010/main" val="31047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내용 개체 틀 2"/>
          <p:cNvSpPr>
            <a:spLocks noGrp="1"/>
          </p:cNvSpPr>
          <p:nvPr>
            <p:ph idx="1"/>
          </p:nvPr>
        </p:nvSpPr>
        <p:spPr>
          <a:xfrm>
            <a:off x="812801" y="1143000"/>
            <a:ext cx="10226260" cy="5105400"/>
          </a:xfrm>
        </p:spPr>
        <p:txBody>
          <a:bodyPr/>
          <a:lstStyle/>
          <a:p>
            <a:r>
              <a:rPr lang="en-US" altLang="ko-KR" dirty="0">
                <a:ea typeface="맑은 고딕" panose="020B0503020000020004" pitchFamily="50" charset="-127"/>
              </a:rPr>
              <a:t>Mass-Spring system</a:t>
            </a:r>
          </a:p>
          <a:p>
            <a:pPr lvl="1"/>
            <a:r>
              <a:rPr lang="en-US" altLang="ko-KR" sz="2000" dirty="0">
                <a:ea typeface="맑은 고딕" panose="020B0503020000020004" pitchFamily="50" charset="-127"/>
              </a:rPr>
              <a:t>Linked two particles with a spring </a:t>
            </a:r>
          </a:p>
          <a:p>
            <a:pPr lvl="1"/>
            <a:endParaRPr lang="en-US" altLang="ko-KR" sz="2000" dirty="0">
              <a:ea typeface="맑은 고딕" panose="020B0503020000020004" pitchFamily="50" charset="-127"/>
            </a:endParaRPr>
          </a:p>
          <a:p>
            <a:pPr lvl="1"/>
            <a:endParaRPr lang="en-US" altLang="ko-KR" sz="2000" dirty="0">
              <a:ea typeface="맑은 고딕" panose="020B0503020000020004" pitchFamily="50" charset="-127"/>
            </a:endParaRPr>
          </a:p>
          <a:p>
            <a:pPr lvl="1"/>
            <a:r>
              <a:rPr lang="en-US" altLang="ko-KR" sz="2000" dirty="0">
                <a:ea typeface="맑은 고딕" panose="020B0503020000020004" pitchFamily="50" charset="-127"/>
              </a:rPr>
              <a:t>Widely used to simulate string, hair, cloth, … </a:t>
            </a:r>
          </a:p>
          <a:p>
            <a:pPr lvl="1"/>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p:txBody>
      </p:sp>
      <p:pic>
        <p:nvPicPr>
          <p:cNvPr id="12" name="Picture 5" descr="https://upload.wikimedia.org/wikipedia/en/d/d2/Rotational_vibrational_coupling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37527" y="1004556"/>
            <a:ext cx="2067175" cy="206717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Mass-Spring System</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14</a:t>
            </a:fld>
            <a:endParaRPr lang="en-US" altLang="ko-KR" sz="1200" b="0"/>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 name="그림 2">
            <a:extLst>
              <a:ext uri="{FF2B5EF4-FFF2-40B4-BE49-F238E27FC236}">
                <a16:creationId xmlns:a16="http://schemas.microsoft.com/office/drawing/2014/main" id="{E36190E9-04F4-744A-A2BE-A7AED3E2B8DF}"/>
              </a:ext>
            </a:extLst>
          </p:cNvPr>
          <p:cNvPicPr>
            <a:picLocks noChangeAspect="1"/>
          </p:cNvPicPr>
          <p:nvPr/>
        </p:nvPicPr>
        <p:blipFill>
          <a:blip r:embed="rId4"/>
          <a:stretch>
            <a:fillRect/>
          </a:stretch>
        </p:blipFill>
        <p:spPr>
          <a:xfrm>
            <a:off x="3516923" y="3532446"/>
            <a:ext cx="4349019" cy="2446323"/>
          </a:xfrm>
          <a:prstGeom prst="rect">
            <a:avLst/>
          </a:prstGeom>
        </p:spPr>
      </p:pic>
      <p:sp>
        <p:nvSpPr>
          <p:cNvPr id="5" name="직사각형 4">
            <a:extLst>
              <a:ext uri="{FF2B5EF4-FFF2-40B4-BE49-F238E27FC236}">
                <a16:creationId xmlns:a16="http://schemas.microsoft.com/office/drawing/2014/main" id="{E50BFA30-CB98-E647-BE95-379BEA77989F}"/>
              </a:ext>
            </a:extLst>
          </p:cNvPr>
          <p:cNvSpPr/>
          <p:nvPr/>
        </p:nvSpPr>
        <p:spPr>
          <a:xfrm>
            <a:off x="3516923" y="6013884"/>
            <a:ext cx="3724033" cy="276999"/>
          </a:xfrm>
          <a:prstGeom prst="rect">
            <a:avLst/>
          </a:prstGeom>
        </p:spPr>
        <p:txBody>
          <a:bodyPr wrap="none">
            <a:spAutoFit/>
          </a:bodyPr>
          <a:lstStyle/>
          <a:p>
            <a:r>
              <a:rPr lang="en" altLang="ko-KR" sz="1200" dirty="0"/>
              <a:t>https://www.youtube.com/watch?v=NXSfEMOjAoQ</a:t>
            </a:r>
            <a:endParaRPr lang="ko-KR" altLang="en-US" sz="1200" dirty="0"/>
          </a:p>
        </p:txBody>
      </p:sp>
    </p:spTree>
    <p:extLst>
      <p:ext uri="{BB962C8B-B14F-4D97-AF65-F5344CB8AC3E}">
        <p14:creationId xmlns:p14="http://schemas.microsoft.com/office/powerpoint/2010/main" val="29343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Cloth simulation</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15</a:t>
            </a:fld>
            <a:endParaRPr lang="en-US" altLang="ko-KR" sz="1200" b="0"/>
          </a:p>
        </p:txBody>
      </p:sp>
      <p:sp>
        <p:nvSpPr>
          <p:cNvPr id="3077" name="내용 개체 틀 2"/>
          <p:cNvSpPr>
            <a:spLocks noGrp="1"/>
          </p:cNvSpPr>
          <p:nvPr>
            <p:ph idx="1"/>
          </p:nvPr>
        </p:nvSpPr>
        <p:spPr>
          <a:xfrm>
            <a:off x="371061" y="1143000"/>
            <a:ext cx="10641496" cy="5334000"/>
          </a:xfrm>
        </p:spPr>
        <p:txBody>
          <a:bodyPr/>
          <a:lstStyle/>
          <a:p>
            <a:r>
              <a:rPr lang="en-US" altLang="ko-KR" dirty="0">
                <a:ea typeface="맑은 고딕" panose="020B0503020000020004" pitchFamily="50" charset="-127"/>
              </a:rPr>
              <a:t>Cloth modeling</a:t>
            </a:r>
          </a:p>
          <a:p>
            <a:pPr lvl="1"/>
            <a:r>
              <a:rPr lang="en-US" altLang="ko-KR" dirty="0">
                <a:ea typeface="맑은 고딕" panose="020B0503020000020004" pitchFamily="50" charset="-127"/>
              </a:rPr>
              <a:t>Network of particles (mass) and springs </a:t>
            </a:r>
          </a:p>
          <a:p>
            <a:pPr lvl="1"/>
            <a:endParaRPr lang="en-US" altLang="ko-KR" sz="1100" dirty="0"/>
          </a:p>
          <a:p>
            <a:pPr lvl="1"/>
            <a:r>
              <a:rPr lang="en-US" altLang="ko-KR" dirty="0">
                <a:solidFill>
                  <a:srgbClr val="FF0000"/>
                </a:solidFill>
                <a:ea typeface="맑은 고딕" panose="020B0503020000020004" pitchFamily="50" charset="-127"/>
              </a:rPr>
              <a:t>Structural springs</a:t>
            </a:r>
          </a:p>
          <a:p>
            <a:pPr lvl="1"/>
            <a:endParaRPr lang="en-US" altLang="ko-KR" dirty="0">
              <a:ea typeface="맑은 고딕" panose="020B0503020000020004" pitchFamily="50" charset="-127"/>
            </a:endParaRPr>
          </a:p>
          <a:p>
            <a:pPr lvl="1"/>
            <a:endParaRPr lang="en-US" altLang="ko-KR" dirty="0">
              <a:solidFill>
                <a:srgbClr val="00B050"/>
              </a:solidFill>
              <a:ea typeface="맑은 고딕" panose="020B0503020000020004" pitchFamily="50" charset="-127"/>
            </a:endParaRPr>
          </a:p>
          <a:p>
            <a:pPr lvl="1"/>
            <a:endParaRPr lang="en-US" altLang="ko-KR" dirty="0">
              <a:solidFill>
                <a:srgbClr val="00B050"/>
              </a:solidFill>
              <a:ea typeface="맑은 고딕" panose="020B0503020000020004" pitchFamily="50" charset="-127"/>
            </a:endParaRPr>
          </a:p>
          <a:p>
            <a:pPr lvl="1"/>
            <a:r>
              <a:rPr lang="en-US" altLang="ko-KR" dirty="0">
                <a:solidFill>
                  <a:schemeClr val="accent1">
                    <a:lumMod val="50000"/>
                  </a:schemeClr>
                </a:solidFill>
                <a:ea typeface="맑은 고딕" panose="020B0503020000020004" pitchFamily="50" charset="-127"/>
              </a:rPr>
              <a:t>Shear springs</a:t>
            </a:r>
          </a:p>
          <a:p>
            <a:pPr lvl="1"/>
            <a:endParaRPr lang="en-US" altLang="ko-KR" dirty="0">
              <a:ea typeface="맑은 고딕" panose="020B0503020000020004" pitchFamily="50" charset="-127"/>
            </a:endParaRPr>
          </a:p>
          <a:p>
            <a:pPr lvl="1"/>
            <a:endParaRPr lang="en-US" altLang="ko-KR" dirty="0">
              <a:solidFill>
                <a:srgbClr val="0070C0"/>
              </a:solidFill>
              <a:ea typeface="맑은 고딕" panose="020B0503020000020004" pitchFamily="50" charset="-127"/>
            </a:endParaRPr>
          </a:p>
          <a:p>
            <a:pPr lvl="1"/>
            <a:endParaRPr lang="en-US" altLang="ko-KR" dirty="0">
              <a:solidFill>
                <a:srgbClr val="0070C0"/>
              </a:solidFill>
              <a:ea typeface="맑은 고딕" panose="020B0503020000020004" pitchFamily="50" charset="-127"/>
            </a:endParaRPr>
          </a:p>
          <a:p>
            <a:pPr lvl="1"/>
            <a:r>
              <a:rPr lang="en-US" altLang="ko-KR" dirty="0">
                <a:solidFill>
                  <a:srgbClr val="0070C0"/>
                </a:solidFill>
                <a:ea typeface="맑은 고딕" panose="020B0503020000020004" pitchFamily="50" charset="-127"/>
              </a:rPr>
              <a:t>Bend springs </a:t>
            </a:r>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p:cNvSpPr/>
          <p:nvPr/>
        </p:nvSpPr>
        <p:spPr bwMode="auto">
          <a:xfrm>
            <a:off x="6061891" y="2544088"/>
            <a:ext cx="4210050" cy="3905250"/>
          </a:xfrm>
          <a:prstGeom prst="rect">
            <a:avLst/>
          </a:prstGeom>
          <a:solidFill>
            <a:srgbClr val="FFDE75"/>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grpSp>
        <p:nvGrpSpPr>
          <p:cNvPr id="5" name="그룹 4"/>
          <p:cNvGrpSpPr/>
          <p:nvPr/>
        </p:nvGrpSpPr>
        <p:grpSpPr>
          <a:xfrm>
            <a:off x="6150532" y="2631281"/>
            <a:ext cx="4034104" cy="3736871"/>
            <a:chOff x="4498716" y="2296992"/>
            <a:chExt cx="4034104" cy="3736871"/>
          </a:xfrm>
        </p:grpSpPr>
        <p:sp>
          <p:nvSpPr>
            <p:cNvPr id="54" name="타원 53"/>
            <p:cNvSpPr/>
            <p:nvPr/>
          </p:nvSpPr>
          <p:spPr bwMode="auto">
            <a:xfrm>
              <a:off x="4498716" y="22969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58" name="타원 57"/>
            <p:cNvSpPr/>
            <p:nvPr/>
          </p:nvSpPr>
          <p:spPr bwMode="auto">
            <a:xfrm>
              <a:off x="5702886" y="22969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60" name="타원 59"/>
            <p:cNvSpPr/>
            <p:nvPr/>
          </p:nvSpPr>
          <p:spPr bwMode="auto">
            <a:xfrm>
              <a:off x="6914429" y="22969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34" name="타원 133"/>
            <p:cNvSpPr/>
            <p:nvPr/>
          </p:nvSpPr>
          <p:spPr bwMode="auto">
            <a:xfrm>
              <a:off x="8119865" y="22969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59" name="타원 158"/>
            <p:cNvSpPr/>
            <p:nvPr/>
          </p:nvSpPr>
          <p:spPr bwMode="auto">
            <a:xfrm>
              <a:off x="4498716" y="3399485"/>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72" name="타원 171"/>
            <p:cNvSpPr/>
            <p:nvPr/>
          </p:nvSpPr>
          <p:spPr bwMode="auto">
            <a:xfrm>
              <a:off x="5702886" y="34111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73" name="타원 172"/>
            <p:cNvSpPr/>
            <p:nvPr/>
          </p:nvSpPr>
          <p:spPr bwMode="auto">
            <a:xfrm>
              <a:off x="6914429" y="34111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74" name="타원 173"/>
            <p:cNvSpPr/>
            <p:nvPr/>
          </p:nvSpPr>
          <p:spPr bwMode="auto">
            <a:xfrm>
              <a:off x="8119865" y="34111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247" name="타원 246"/>
            <p:cNvSpPr/>
            <p:nvPr/>
          </p:nvSpPr>
          <p:spPr bwMode="auto">
            <a:xfrm>
              <a:off x="4498716" y="45067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260" name="타원 259"/>
            <p:cNvSpPr/>
            <p:nvPr/>
          </p:nvSpPr>
          <p:spPr bwMode="auto">
            <a:xfrm>
              <a:off x="5702886" y="45067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261" name="타원 260"/>
            <p:cNvSpPr/>
            <p:nvPr/>
          </p:nvSpPr>
          <p:spPr bwMode="auto">
            <a:xfrm>
              <a:off x="6914429" y="45067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262" name="타원 261"/>
            <p:cNvSpPr/>
            <p:nvPr/>
          </p:nvSpPr>
          <p:spPr bwMode="auto">
            <a:xfrm>
              <a:off x="8119865" y="4506792"/>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287" name="타원 286"/>
            <p:cNvSpPr/>
            <p:nvPr/>
          </p:nvSpPr>
          <p:spPr bwMode="auto">
            <a:xfrm>
              <a:off x="4498716" y="5609285"/>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300" name="타원 299"/>
            <p:cNvSpPr/>
            <p:nvPr/>
          </p:nvSpPr>
          <p:spPr bwMode="auto">
            <a:xfrm>
              <a:off x="5702886" y="56209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301" name="타원 300"/>
            <p:cNvSpPr/>
            <p:nvPr/>
          </p:nvSpPr>
          <p:spPr bwMode="auto">
            <a:xfrm>
              <a:off x="6914429" y="56209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302" name="타원 301"/>
            <p:cNvSpPr/>
            <p:nvPr/>
          </p:nvSpPr>
          <p:spPr bwMode="auto">
            <a:xfrm>
              <a:off x="8119865" y="5620908"/>
              <a:ext cx="412955" cy="412955"/>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grpSp>
      <p:grpSp>
        <p:nvGrpSpPr>
          <p:cNvPr id="4" name="그룹 3"/>
          <p:cNvGrpSpPr/>
          <p:nvPr/>
        </p:nvGrpSpPr>
        <p:grpSpPr>
          <a:xfrm>
            <a:off x="6187568" y="2671278"/>
            <a:ext cx="3997069" cy="3685251"/>
            <a:chOff x="4535752" y="2322801"/>
            <a:chExt cx="3997069" cy="3685251"/>
          </a:xfrm>
        </p:grpSpPr>
        <p:grpSp>
          <p:nvGrpSpPr>
            <p:cNvPr id="55" name="그룹 54"/>
            <p:cNvGrpSpPr/>
            <p:nvPr/>
          </p:nvGrpSpPr>
          <p:grpSpPr>
            <a:xfrm>
              <a:off x="4900727" y="2322801"/>
              <a:ext cx="808977" cy="361335"/>
              <a:chOff x="907789" y="3429000"/>
              <a:chExt cx="827913" cy="361335"/>
            </a:xfrm>
          </p:grpSpPr>
          <p:cxnSp>
            <p:nvCxnSpPr>
              <p:cNvPr id="123" name="직선 연결선 122"/>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24" name="직선 연결선 123"/>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25" name="직선 연결선 124"/>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26" name="직선 연결선 125"/>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27" name="직선 연결선 126"/>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28" name="직선 연결선 127"/>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29" name="직선 연결선 128"/>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30" name="직선 연결선 129"/>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31" name="직선 연결선 130"/>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32" name="직선 연결선 131"/>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33" name="직선 연결선 132"/>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35" name="그룹 134"/>
            <p:cNvGrpSpPr/>
            <p:nvPr/>
          </p:nvGrpSpPr>
          <p:grpSpPr>
            <a:xfrm>
              <a:off x="6115841" y="2322801"/>
              <a:ext cx="808977" cy="361335"/>
              <a:chOff x="907789" y="3429000"/>
              <a:chExt cx="827913" cy="361335"/>
            </a:xfrm>
          </p:grpSpPr>
          <p:cxnSp>
            <p:nvCxnSpPr>
              <p:cNvPr id="136" name="직선 연결선 13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37" name="직선 연결선 13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38" name="직선 연결선 13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39" name="직선 연결선 13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40" name="직선 연결선 13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41" name="직선 연결선 14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42" name="직선 연결선 14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43" name="직선 연결선 14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44" name="직선 연결선 14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45" name="직선 연결선 14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46" name="직선 연결선 14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47" name="그룹 146"/>
            <p:cNvGrpSpPr/>
            <p:nvPr/>
          </p:nvGrpSpPr>
          <p:grpSpPr>
            <a:xfrm>
              <a:off x="7310888" y="2322801"/>
              <a:ext cx="808977" cy="361335"/>
              <a:chOff x="907789" y="3429000"/>
              <a:chExt cx="827913" cy="361335"/>
            </a:xfrm>
          </p:grpSpPr>
          <p:cxnSp>
            <p:nvCxnSpPr>
              <p:cNvPr id="148" name="직선 연결선 147"/>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49" name="직선 연결선 148"/>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50" name="직선 연결선 149"/>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51" name="직선 연결선 150"/>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52" name="직선 연결선 151"/>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53" name="직선 연결선 152"/>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54" name="직선 연결선 153"/>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55" name="직선 연결선 154"/>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56" name="직선 연결선 155"/>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57" name="직선 연결선 156"/>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58" name="직선 연결선 157"/>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60" name="그룹 159"/>
            <p:cNvGrpSpPr/>
            <p:nvPr/>
          </p:nvGrpSpPr>
          <p:grpSpPr>
            <a:xfrm>
              <a:off x="4900727" y="3436917"/>
              <a:ext cx="808977" cy="361335"/>
              <a:chOff x="907789" y="3429000"/>
              <a:chExt cx="827913" cy="361335"/>
            </a:xfrm>
          </p:grpSpPr>
          <p:cxnSp>
            <p:nvCxnSpPr>
              <p:cNvPr id="161" name="직선 연결선 160"/>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62" name="직선 연결선 161"/>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63" name="직선 연결선 162"/>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64" name="직선 연결선 163"/>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65" name="직선 연결선 164"/>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66" name="직선 연결선 165"/>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67" name="직선 연결선 166"/>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68" name="직선 연결선 167"/>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69" name="직선 연결선 168"/>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70" name="직선 연결선 169"/>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71" name="직선 연결선 170"/>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75" name="그룹 174"/>
            <p:cNvGrpSpPr/>
            <p:nvPr/>
          </p:nvGrpSpPr>
          <p:grpSpPr>
            <a:xfrm>
              <a:off x="6115841" y="3436917"/>
              <a:ext cx="808977" cy="361335"/>
              <a:chOff x="907789" y="3429000"/>
              <a:chExt cx="827913" cy="361335"/>
            </a:xfrm>
          </p:grpSpPr>
          <p:cxnSp>
            <p:nvCxnSpPr>
              <p:cNvPr id="176" name="직선 연결선 17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77" name="직선 연결선 17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78" name="직선 연결선 17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79" name="직선 연결선 17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80" name="직선 연결선 17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81" name="직선 연결선 18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82" name="직선 연결선 18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83" name="직선 연결선 18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84" name="직선 연결선 18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85" name="직선 연결선 18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86" name="직선 연결선 18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87" name="그룹 186"/>
            <p:cNvGrpSpPr/>
            <p:nvPr/>
          </p:nvGrpSpPr>
          <p:grpSpPr>
            <a:xfrm>
              <a:off x="7310888" y="3436917"/>
              <a:ext cx="808977" cy="361335"/>
              <a:chOff x="907789" y="3429000"/>
              <a:chExt cx="827913" cy="361335"/>
            </a:xfrm>
          </p:grpSpPr>
          <p:cxnSp>
            <p:nvCxnSpPr>
              <p:cNvPr id="188" name="직선 연결선 187"/>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189" name="직선 연결선 188"/>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190" name="직선 연결선 189"/>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191" name="직선 연결선 190"/>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92" name="직선 연결선 191"/>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93" name="직선 연결선 192"/>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94" name="직선 연결선 193"/>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95" name="직선 연결선 194"/>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196" name="직선 연결선 195"/>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197" name="직선 연결선 196"/>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198" name="직선 연결선 197"/>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199" name="그룹 198"/>
            <p:cNvGrpSpPr/>
            <p:nvPr/>
          </p:nvGrpSpPr>
          <p:grpSpPr>
            <a:xfrm rot="16200000">
              <a:off x="4361169" y="2884530"/>
              <a:ext cx="710502" cy="361335"/>
              <a:chOff x="907789" y="3429000"/>
              <a:chExt cx="827913" cy="361335"/>
            </a:xfrm>
          </p:grpSpPr>
          <p:cxnSp>
            <p:nvCxnSpPr>
              <p:cNvPr id="200" name="직선 연결선 199"/>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01" name="직선 연결선 200"/>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02" name="직선 연결선 201"/>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03" name="직선 연결선 202"/>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04" name="직선 연결선 203"/>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05" name="직선 연결선 204"/>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06" name="직선 연결선 205"/>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07" name="직선 연결선 206"/>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08" name="직선 연결선 207"/>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09" name="직선 연결선 208"/>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10" name="직선 연결선 209"/>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11" name="그룹 210"/>
            <p:cNvGrpSpPr/>
            <p:nvPr/>
          </p:nvGrpSpPr>
          <p:grpSpPr>
            <a:xfrm rot="16200000">
              <a:off x="5533450" y="2884530"/>
              <a:ext cx="710502" cy="361335"/>
              <a:chOff x="907789" y="3429000"/>
              <a:chExt cx="827913" cy="361335"/>
            </a:xfrm>
          </p:grpSpPr>
          <p:cxnSp>
            <p:nvCxnSpPr>
              <p:cNvPr id="212" name="직선 연결선 211"/>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13" name="직선 연결선 212"/>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14" name="직선 연결선 213"/>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15" name="직선 연결선 214"/>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16" name="직선 연결선 215"/>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17" name="직선 연결선 216"/>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18" name="직선 연결선 217"/>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19" name="직선 연결선 218"/>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20" name="직선 연결선 219"/>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21" name="직선 연결선 220"/>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22" name="직선 연결선 221"/>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23" name="그룹 222"/>
            <p:cNvGrpSpPr/>
            <p:nvPr/>
          </p:nvGrpSpPr>
          <p:grpSpPr>
            <a:xfrm rot="16200000">
              <a:off x="6765655" y="2884530"/>
              <a:ext cx="710502" cy="361335"/>
              <a:chOff x="907789" y="3429000"/>
              <a:chExt cx="827913" cy="361335"/>
            </a:xfrm>
          </p:grpSpPr>
          <p:cxnSp>
            <p:nvCxnSpPr>
              <p:cNvPr id="224" name="직선 연결선 223"/>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25" name="직선 연결선 224"/>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26" name="직선 연결선 225"/>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27" name="직선 연결선 226"/>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28" name="직선 연결선 227"/>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29" name="직선 연결선 228"/>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30" name="직선 연결선 229"/>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31" name="직선 연결선 230"/>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32" name="직선 연결선 231"/>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33" name="직선 연결선 232"/>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34" name="직선 연결선 233"/>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35" name="그룹 234"/>
            <p:cNvGrpSpPr/>
            <p:nvPr/>
          </p:nvGrpSpPr>
          <p:grpSpPr>
            <a:xfrm rot="16200000">
              <a:off x="7996902" y="2884530"/>
              <a:ext cx="710502" cy="361335"/>
              <a:chOff x="907789" y="3429000"/>
              <a:chExt cx="827913" cy="361335"/>
            </a:xfrm>
          </p:grpSpPr>
          <p:cxnSp>
            <p:nvCxnSpPr>
              <p:cNvPr id="236" name="직선 연결선 23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37" name="직선 연결선 23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38" name="직선 연결선 23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39" name="직선 연결선 23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40" name="직선 연결선 23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41" name="직선 연결선 24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42" name="직선 연결선 24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43" name="직선 연결선 24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44" name="직선 연결선 24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45" name="직선 연결선 24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46" name="직선 연결선 24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48" name="그룹 247"/>
            <p:cNvGrpSpPr/>
            <p:nvPr/>
          </p:nvGrpSpPr>
          <p:grpSpPr>
            <a:xfrm>
              <a:off x="4900727" y="4532601"/>
              <a:ext cx="808977" cy="361335"/>
              <a:chOff x="907789" y="3429000"/>
              <a:chExt cx="827913" cy="361335"/>
            </a:xfrm>
          </p:grpSpPr>
          <p:cxnSp>
            <p:nvCxnSpPr>
              <p:cNvPr id="249" name="직선 연결선 248"/>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50" name="직선 연결선 249"/>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51" name="직선 연결선 250"/>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52" name="직선 연결선 251"/>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53" name="직선 연결선 252"/>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54" name="직선 연결선 253"/>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55" name="직선 연결선 254"/>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56" name="직선 연결선 255"/>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57" name="직선 연결선 256"/>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58" name="직선 연결선 257"/>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59" name="직선 연결선 258"/>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63" name="그룹 262"/>
            <p:cNvGrpSpPr/>
            <p:nvPr/>
          </p:nvGrpSpPr>
          <p:grpSpPr>
            <a:xfrm>
              <a:off x="6115841" y="4532601"/>
              <a:ext cx="808977" cy="361335"/>
              <a:chOff x="907789" y="3429000"/>
              <a:chExt cx="827913" cy="361335"/>
            </a:xfrm>
          </p:grpSpPr>
          <p:cxnSp>
            <p:nvCxnSpPr>
              <p:cNvPr id="264" name="직선 연결선 263"/>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65" name="직선 연결선 264"/>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66" name="직선 연결선 265"/>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67" name="직선 연결선 266"/>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68" name="직선 연결선 267"/>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69" name="직선 연결선 268"/>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70" name="직선 연결선 269"/>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71" name="직선 연결선 270"/>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72" name="직선 연결선 271"/>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73" name="직선 연결선 272"/>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74" name="직선 연결선 273"/>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75" name="그룹 274"/>
            <p:cNvGrpSpPr/>
            <p:nvPr/>
          </p:nvGrpSpPr>
          <p:grpSpPr>
            <a:xfrm>
              <a:off x="7310888" y="4532601"/>
              <a:ext cx="808977" cy="361335"/>
              <a:chOff x="907789" y="3429000"/>
              <a:chExt cx="827913" cy="361335"/>
            </a:xfrm>
          </p:grpSpPr>
          <p:cxnSp>
            <p:nvCxnSpPr>
              <p:cNvPr id="276" name="직선 연결선 27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77" name="직선 연결선 27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78" name="직선 연결선 27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79" name="직선 연결선 27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80" name="직선 연결선 27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81" name="직선 연결선 28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82" name="직선 연결선 28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83" name="직선 연결선 28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84" name="직선 연결선 28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85" name="직선 연결선 28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86" name="직선 연결선 28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288" name="그룹 287"/>
            <p:cNvGrpSpPr/>
            <p:nvPr/>
          </p:nvGrpSpPr>
          <p:grpSpPr>
            <a:xfrm>
              <a:off x="4900727" y="5646717"/>
              <a:ext cx="808977" cy="361335"/>
              <a:chOff x="907789" y="3429000"/>
              <a:chExt cx="827913" cy="361335"/>
            </a:xfrm>
          </p:grpSpPr>
          <p:cxnSp>
            <p:nvCxnSpPr>
              <p:cNvPr id="289" name="직선 연결선 288"/>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290" name="직선 연결선 289"/>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291" name="직선 연결선 290"/>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292" name="직선 연결선 291"/>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93" name="직선 연결선 292"/>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94" name="직선 연결선 293"/>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95" name="직선 연결선 294"/>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96" name="직선 연결선 295"/>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297" name="직선 연결선 296"/>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298" name="직선 연결선 297"/>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299" name="직선 연결선 298"/>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03" name="그룹 302"/>
            <p:cNvGrpSpPr/>
            <p:nvPr/>
          </p:nvGrpSpPr>
          <p:grpSpPr>
            <a:xfrm>
              <a:off x="6115841" y="5646717"/>
              <a:ext cx="808977" cy="361335"/>
              <a:chOff x="907789" y="3429000"/>
              <a:chExt cx="827913" cy="361335"/>
            </a:xfrm>
          </p:grpSpPr>
          <p:cxnSp>
            <p:nvCxnSpPr>
              <p:cNvPr id="304" name="직선 연결선 303"/>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05" name="직선 연결선 304"/>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06" name="직선 연결선 305"/>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07" name="직선 연결선 306"/>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08" name="직선 연결선 307"/>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09" name="직선 연결선 308"/>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10" name="직선 연결선 309"/>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11" name="직선 연결선 310"/>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12" name="직선 연결선 311"/>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13" name="직선 연결선 312"/>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14" name="직선 연결선 313"/>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15" name="그룹 314"/>
            <p:cNvGrpSpPr/>
            <p:nvPr/>
          </p:nvGrpSpPr>
          <p:grpSpPr>
            <a:xfrm>
              <a:off x="7310888" y="5646717"/>
              <a:ext cx="808977" cy="361335"/>
              <a:chOff x="907789" y="3429000"/>
              <a:chExt cx="827913" cy="361335"/>
            </a:xfrm>
          </p:grpSpPr>
          <p:cxnSp>
            <p:nvCxnSpPr>
              <p:cNvPr id="316" name="직선 연결선 31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17" name="직선 연결선 31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18" name="직선 연결선 31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19" name="직선 연결선 31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20" name="직선 연결선 31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21" name="직선 연결선 32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22" name="직선 연결선 32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23" name="직선 연결선 32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24" name="직선 연결선 32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25" name="직선 연결선 32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26" name="직선 연결선 32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27" name="그룹 326"/>
            <p:cNvGrpSpPr/>
            <p:nvPr/>
          </p:nvGrpSpPr>
          <p:grpSpPr>
            <a:xfrm rot="16200000">
              <a:off x="4361169" y="5094330"/>
              <a:ext cx="710502" cy="361335"/>
              <a:chOff x="907789" y="3429000"/>
              <a:chExt cx="827913" cy="361335"/>
            </a:xfrm>
          </p:grpSpPr>
          <p:cxnSp>
            <p:nvCxnSpPr>
              <p:cNvPr id="328" name="직선 연결선 327"/>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29" name="직선 연결선 328"/>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30" name="직선 연결선 329"/>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31" name="직선 연결선 330"/>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32" name="직선 연결선 331"/>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33" name="직선 연결선 332"/>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34" name="직선 연결선 333"/>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35" name="직선 연결선 334"/>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36" name="직선 연결선 335"/>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37" name="직선 연결선 336"/>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38" name="직선 연결선 337"/>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39" name="그룹 338"/>
            <p:cNvGrpSpPr/>
            <p:nvPr/>
          </p:nvGrpSpPr>
          <p:grpSpPr>
            <a:xfrm rot="16200000">
              <a:off x="5533450" y="5094330"/>
              <a:ext cx="710502" cy="361335"/>
              <a:chOff x="907789" y="3429000"/>
              <a:chExt cx="827913" cy="361335"/>
            </a:xfrm>
          </p:grpSpPr>
          <p:cxnSp>
            <p:nvCxnSpPr>
              <p:cNvPr id="340" name="직선 연결선 339"/>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41" name="직선 연결선 340"/>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42" name="직선 연결선 341"/>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43" name="직선 연결선 342"/>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44" name="직선 연결선 343"/>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45" name="직선 연결선 344"/>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46" name="직선 연결선 345"/>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47" name="직선 연결선 346"/>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48" name="직선 연결선 347"/>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49" name="직선 연결선 348"/>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50" name="직선 연결선 349"/>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51" name="그룹 350"/>
            <p:cNvGrpSpPr/>
            <p:nvPr/>
          </p:nvGrpSpPr>
          <p:grpSpPr>
            <a:xfrm rot="16200000">
              <a:off x="6765655" y="5094330"/>
              <a:ext cx="710502" cy="361335"/>
              <a:chOff x="907789" y="3429000"/>
              <a:chExt cx="827913" cy="361335"/>
            </a:xfrm>
          </p:grpSpPr>
          <p:cxnSp>
            <p:nvCxnSpPr>
              <p:cNvPr id="352" name="직선 연결선 351"/>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53" name="직선 연결선 352"/>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54" name="직선 연결선 353"/>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55" name="직선 연결선 354"/>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56" name="직선 연결선 355"/>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57" name="직선 연결선 356"/>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58" name="직선 연결선 357"/>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59" name="직선 연결선 358"/>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60" name="직선 연결선 359"/>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61" name="직선 연결선 360"/>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62" name="직선 연결선 361"/>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63" name="그룹 362"/>
            <p:cNvGrpSpPr/>
            <p:nvPr/>
          </p:nvGrpSpPr>
          <p:grpSpPr>
            <a:xfrm rot="16200000">
              <a:off x="7996902" y="5094330"/>
              <a:ext cx="710502" cy="361335"/>
              <a:chOff x="907789" y="3429000"/>
              <a:chExt cx="827913" cy="361335"/>
            </a:xfrm>
          </p:grpSpPr>
          <p:cxnSp>
            <p:nvCxnSpPr>
              <p:cNvPr id="364" name="직선 연결선 363"/>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65" name="직선 연결선 364"/>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66" name="직선 연결선 365"/>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67" name="직선 연결선 366"/>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68" name="직선 연결선 367"/>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69" name="직선 연결선 368"/>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70" name="직선 연결선 369"/>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71" name="직선 연결선 370"/>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72" name="직선 연결선 371"/>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73" name="직선 연결선 372"/>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74" name="직선 연결선 373"/>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75" name="그룹 374"/>
            <p:cNvGrpSpPr/>
            <p:nvPr/>
          </p:nvGrpSpPr>
          <p:grpSpPr>
            <a:xfrm rot="16200000">
              <a:off x="4361170" y="3998646"/>
              <a:ext cx="710502" cy="361335"/>
              <a:chOff x="907789" y="3429000"/>
              <a:chExt cx="827913" cy="361335"/>
            </a:xfrm>
          </p:grpSpPr>
          <p:cxnSp>
            <p:nvCxnSpPr>
              <p:cNvPr id="376" name="직선 연결선 375"/>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77" name="직선 연결선 376"/>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78" name="직선 연결선 377"/>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79" name="직선 연결선 378"/>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80" name="직선 연결선 379"/>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81" name="직선 연결선 380"/>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82" name="직선 연결선 381"/>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83" name="직선 연결선 382"/>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84" name="직선 연결선 383"/>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85" name="직선 연결선 384"/>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86" name="직선 연결선 385"/>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87" name="그룹 386"/>
            <p:cNvGrpSpPr/>
            <p:nvPr/>
          </p:nvGrpSpPr>
          <p:grpSpPr>
            <a:xfrm rot="16200000">
              <a:off x="5533451" y="3998646"/>
              <a:ext cx="710502" cy="361335"/>
              <a:chOff x="907789" y="3429000"/>
              <a:chExt cx="827913" cy="361335"/>
            </a:xfrm>
          </p:grpSpPr>
          <p:cxnSp>
            <p:nvCxnSpPr>
              <p:cNvPr id="388" name="직선 연결선 387"/>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389" name="직선 연결선 388"/>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390" name="직선 연결선 389"/>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391" name="직선 연결선 390"/>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92" name="직선 연결선 391"/>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93" name="직선 연결선 392"/>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94" name="직선 연결선 393"/>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95" name="직선 연결선 394"/>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396" name="직선 연결선 395"/>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397" name="직선 연결선 396"/>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398" name="직선 연결선 397"/>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399" name="그룹 398"/>
            <p:cNvGrpSpPr/>
            <p:nvPr/>
          </p:nvGrpSpPr>
          <p:grpSpPr>
            <a:xfrm rot="16200000">
              <a:off x="6765656" y="3998646"/>
              <a:ext cx="710502" cy="361335"/>
              <a:chOff x="907789" y="3429000"/>
              <a:chExt cx="827913" cy="361335"/>
            </a:xfrm>
          </p:grpSpPr>
          <p:cxnSp>
            <p:nvCxnSpPr>
              <p:cNvPr id="400" name="직선 연결선 399"/>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401" name="직선 연결선 400"/>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402" name="직선 연결선 401"/>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403" name="직선 연결선 402"/>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04" name="직선 연결선 403"/>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05" name="직선 연결선 404"/>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06" name="직선 연결선 405"/>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07" name="직선 연결선 406"/>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08" name="직선 연결선 407"/>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09" name="직선 연결선 408"/>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410" name="직선 연결선 409"/>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nvGrpSpPr>
            <p:cNvPr id="411" name="그룹 410"/>
            <p:cNvGrpSpPr/>
            <p:nvPr/>
          </p:nvGrpSpPr>
          <p:grpSpPr>
            <a:xfrm rot="16200000">
              <a:off x="7996903" y="3998646"/>
              <a:ext cx="710502" cy="361335"/>
              <a:chOff x="907789" y="3429000"/>
              <a:chExt cx="827913" cy="361335"/>
            </a:xfrm>
          </p:grpSpPr>
          <p:cxnSp>
            <p:nvCxnSpPr>
              <p:cNvPr id="412" name="직선 연결선 411"/>
              <p:cNvCxnSpPr/>
              <p:nvPr/>
            </p:nvCxnSpPr>
            <p:spPr bwMode="auto">
              <a:xfrm>
                <a:off x="907789" y="3633173"/>
                <a:ext cx="201561" cy="0"/>
              </a:xfrm>
              <a:prstGeom prst="line">
                <a:avLst/>
              </a:prstGeom>
              <a:noFill/>
              <a:ln w="19050" cap="flat" cmpd="sng" algn="ctr">
                <a:solidFill>
                  <a:srgbClr val="FF0000"/>
                </a:solidFill>
                <a:prstDash val="solid"/>
                <a:round/>
                <a:headEnd type="none" w="med" len="med"/>
                <a:tailEnd type="none"/>
              </a:ln>
              <a:effectLst/>
            </p:spPr>
          </p:cxnSp>
          <p:cxnSp>
            <p:nvCxnSpPr>
              <p:cNvPr id="413" name="직선 연결선 412"/>
              <p:cNvCxnSpPr/>
              <p:nvPr/>
            </p:nvCxnSpPr>
            <p:spPr bwMode="auto">
              <a:xfrm>
                <a:off x="1106969" y="3429000"/>
                <a:ext cx="0" cy="208935"/>
              </a:xfrm>
              <a:prstGeom prst="line">
                <a:avLst/>
              </a:prstGeom>
              <a:noFill/>
              <a:ln w="19050" cap="flat" cmpd="sng" algn="ctr">
                <a:solidFill>
                  <a:srgbClr val="FF0000"/>
                </a:solidFill>
                <a:prstDash val="solid"/>
                <a:round/>
                <a:headEnd type="none" w="med" len="med"/>
                <a:tailEnd type="none"/>
              </a:ln>
              <a:effectLst/>
            </p:spPr>
          </p:cxnSp>
          <p:cxnSp>
            <p:nvCxnSpPr>
              <p:cNvPr id="414" name="직선 연결선 413"/>
              <p:cNvCxnSpPr/>
              <p:nvPr/>
            </p:nvCxnSpPr>
            <p:spPr bwMode="auto">
              <a:xfrm>
                <a:off x="1107281" y="3429000"/>
                <a:ext cx="102087" cy="361335"/>
              </a:xfrm>
              <a:prstGeom prst="line">
                <a:avLst/>
              </a:prstGeom>
              <a:noFill/>
              <a:ln w="19050" cap="flat" cmpd="sng" algn="ctr">
                <a:solidFill>
                  <a:srgbClr val="FF0000"/>
                </a:solidFill>
                <a:prstDash val="solid"/>
                <a:round/>
                <a:headEnd type="none" w="med" len="med"/>
                <a:tailEnd type="none"/>
              </a:ln>
              <a:effectLst/>
            </p:spPr>
          </p:cxnSp>
          <p:cxnSp>
            <p:nvCxnSpPr>
              <p:cNvPr id="415" name="직선 연결선 414"/>
              <p:cNvCxnSpPr/>
              <p:nvPr/>
            </p:nvCxnSpPr>
            <p:spPr bwMode="auto">
              <a:xfrm>
                <a:off x="120936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16" name="직선 연결선 415"/>
              <p:cNvCxnSpPr/>
              <p:nvPr/>
            </p:nvCxnSpPr>
            <p:spPr bwMode="auto">
              <a:xfrm>
                <a:off x="121443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17" name="직선 연결선 416"/>
              <p:cNvCxnSpPr/>
              <p:nvPr/>
            </p:nvCxnSpPr>
            <p:spPr bwMode="auto">
              <a:xfrm>
                <a:off x="1319213"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18" name="직선 연결선 417"/>
              <p:cNvCxnSpPr/>
              <p:nvPr/>
            </p:nvCxnSpPr>
            <p:spPr bwMode="auto">
              <a:xfrm>
                <a:off x="1324283"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19" name="직선 연결선 418"/>
              <p:cNvCxnSpPr/>
              <p:nvPr/>
            </p:nvCxnSpPr>
            <p:spPr bwMode="auto">
              <a:xfrm>
                <a:off x="1429058" y="3429000"/>
                <a:ext cx="0" cy="361335"/>
              </a:xfrm>
              <a:prstGeom prst="line">
                <a:avLst/>
              </a:prstGeom>
              <a:noFill/>
              <a:ln w="19050" cap="flat" cmpd="sng" algn="ctr">
                <a:solidFill>
                  <a:srgbClr val="FF0000"/>
                </a:solidFill>
                <a:prstDash val="solid"/>
                <a:round/>
                <a:headEnd type="none" w="med" len="med"/>
                <a:tailEnd type="none"/>
              </a:ln>
              <a:effectLst/>
            </p:spPr>
          </p:cxnSp>
          <p:cxnSp>
            <p:nvCxnSpPr>
              <p:cNvPr id="420" name="직선 연결선 419"/>
              <p:cNvCxnSpPr/>
              <p:nvPr/>
            </p:nvCxnSpPr>
            <p:spPr bwMode="auto">
              <a:xfrm>
                <a:off x="1434128" y="3429000"/>
                <a:ext cx="104775" cy="361335"/>
              </a:xfrm>
              <a:prstGeom prst="line">
                <a:avLst/>
              </a:prstGeom>
              <a:noFill/>
              <a:ln w="19050" cap="flat" cmpd="sng" algn="ctr">
                <a:solidFill>
                  <a:srgbClr val="FF0000"/>
                </a:solidFill>
                <a:prstDash val="solid"/>
                <a:round/>
                <a:headEnd type="none" w="med" len="med"/>
                <a:tailEnd type="none"/>
              </a:ln>
              <a:effectLst/>
            </p:spPr>
          </p:cxnSp>
          <p:cxnSp>
            <p:nvCxnSpPr>
              <p:cNvPr id="421" name="직선 연결선 420"/>
              <p:cNvCxnSpPr/>
              <p:nvPr/>
            </p:nvCxnSpPr>
            <p:spPr bwMode="auto">
              <a:xfrm>
                <a:off x="1538903" y="3637935"/>
                <a:ext cx="0" cy="152400"/>
              </a:xfrm>
              <a:prstGeom prst="line">
                <a:avLst/>
              </a:prstGeom>
              <a:noFill/>
              <a:ln w="19050" cap="flat" cmpd="sng" algn="ctr">
                <a:solidFill>
                  <a:srgbClr val="FF0000"/>
                </a:solidFill>
                <a:prstDash val="solid"/>
                <a:round/>
                <a:headEnd type="none" w="med" len="med"/>
                <a:tailEnd type="none"/>
              </a:ln>
              <a:effectLst/>
            </p:spPr>
          </p:cxnSp>
          <p:cxnSp>
            <p:nvCxnSpPr>
              <p:cNvPr id="422" name="직선 연결선 421"/>
              <p:cNvCxnSpPr/>
              <p:nvPr/>
            </p:nvCxnSpPr>
            <p:spPr bwMode="auto">
              <a:xfrm>
                <a:off x="1534141" y="3640316"/>
                <a:ext cx="201561" cy="0"/>
              </a:xfrm>
              <a:prstGeom prst="line">
                <a:avLst/>
              </a:prstGeom>
              <a:noFill/>
              <a:ln w="19050" cap="flat" cmpd="sng" algn="ctr">
                <a:solidFill>
                  <a:srgbClr val="FF0000"/>
                </a:solidFill>
                <a:prstDash val="solid"/>
                <a:round/>
                <a:headEnd type="none" w="med" len="med"/>
                <a:tailEnd type="none"/>
              </a:ln>
              <a:effectLst/>
            </p:spPr>
          </p:cxnSp>
        </p:grpSp>
      </p:grpSp>
      <p:grpSp>
        <p:nvGrpSpPr>
          <p:cNvPr id="7" name="그룹 6"/>
          <p:cNvGrpSpPr/>
          <p:nvPr/>
        </p:nvGrpSpPr>
        <p:grpSpPr>
          <a:xfrm>
            <a:off x="6382645" y="2770814"/>
            <a:ext cx="3613971" cy="3407003"/>
            <a:chOff x="4745400" y="2436525"/>
            <a:chExt cx="3613971" cy="3407003"/>
          </a:xfrm>
        </p:grpSpPr>
        <p:grpSp>
          <p:nvGrpSpPr>
            <p:cNvPr id="423" name="그룹 422"/>
            <p:cNvGrpSpPr/>
            <p:nvPr/>
          </p:nvGrpSpPr>
          <p:grpSpPr>
            <a:xfrm rot="2527490">
              <a:off x="4745401" y="2854004"/>
              <a:ext cx="1193976" cy="361335"/>
              <a:chOff x="907789" y="3429000"/>
              <a:chExt cx="827913" cy="361335"/>
            </a:xfrm>
          </p:grpSpPr>
          <p:cxnSp>
            <p:nvCxnSpPr>
              <p:cNvPr id="424" name="직선 연결선 423"/>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25" name="직선 연결선 424"/>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26" name="직선 연결선 425"/>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27" name="직선 연결선 426"/>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28" name="직선 연결선 427"/>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29" name="직선 연결선 428"/>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30" name="직선 연결선 429"/>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31" name="직선 연결선 430"/>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32" name="직선 연결선 431"/>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33" name="직선 연결선 432"/>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34" name="직선 연결선 433"/>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35" name="그룹 434"/>
            <p:cNvGrpSpPr/>
            <p:nvPr/>
          </p:nvGrpSpPr>
          <p:grpSpPr>
            <a:xfrm rot="18894608">
              <a:off x="4688947" y="2852847"/>
              <a:ext cx="1193976" cy="361335"/>
              <a:chOff x="907789" y="3429000"/>
              <a:chExt cx="827913" cy="361335"/>
            </a:xfrm>
          </p:grpSpPr>
          <p:cxnSp>
            <p:nvCxnSpPr>
              <p:cNvPr id="436" name="직선 연결선 435"/>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37" name="직선 연결선 436"/>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38" name="직선 연결선 437"/>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39" name="직선 연결선 438"/>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40" name="직선 연결선 439"/>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41" name="직선 연결선 440"/>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42" name="직선 연결선 441"/>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43" name="직선 연결선 442"/>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44" name="직선 연결선 443"/>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45" name="직선 연결선 444"/>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46" name="직선 연결선 445"/>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47" name="그룹 446"/>
            <p:cNvGrpSpPr/>
            <p:nvPr/>
          </p:nvGrpSpPr>
          <p:grpSpPr>
            <a:xfrm rot="2527490">
              <a:off x="5959957" y="2854003"/>
              <a:ext cx="1193976" cy="361335"/>
              <a:chOff x="907789" y="3429000"/>
              <a:chExt cx="827913" cy="361335"/>
            </a:xfrm>
          </p:grpSpPr>
          <p:cxnSp>
            <p:nvCxnSpPr>
              <p:cNvPr id="448" name="직선 연결선 447"/>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49" name="직선 연결선 448"/>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50" name="직선 연결선 449"/>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51" name="직선 연결선 450"/>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52" name="직선 연결선 451"/>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53" name="직선 연결선 452"/>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54" name="직선 연결선 453"/>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55" name="직선 연결선 454"/>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56" name="직선 연결선 455"/>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57" name="직선 연결선 456"/>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58" name="직선 연결선 457"/>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59" name="그룹 458"/>
            <p:cNvGrpSpPr/>
            <p:nvPr/>
          </p:nvGrpSpPr>
          <p:grpSpPr>
            <a:xfrm rot="18894608">
              <a:off x="5903503" y="2852846"/>
              <a:ext cx="1193976" cy="361335"/>
              <a:chOff x="907789" y="3429000"/>
              <a:chExt cx="827913" cy="361335"/>
            </a:xfrm>
          </p:grpSpPr>
          <p:cxnSp>
            <p:nvCxnSpPr>
              <p:cNvPr id="460" name="직선 연결선 459"/>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61" name="직선 연결선 460"/>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62" name="직선 연결선 461"/>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63" name="직선 연결선 462"/>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64" name="직선 연결선 463"/>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65" name="직선 연결선 464"/>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66" name="직선 연결선 465"/>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67" name="직선 연결선 466"/>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68" name="직선 연결선 467"/>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69" name="직선 연결선 468"/>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70" name="직선 연결선 469"/>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71" name="그룹 470"/>
            <p:cNvGrpSpPr/>
            <p:nvPr/>
          </p:nvGrpSpPr>
          <p:grpSpPr>
            <a:xfrm rot="2527490">
              <a:off x="7165395" y="2854002"/>
              <a:ext cx="1193976" cy="361335"/>
              <a:chOff x="907789" y="3429000"/>
              <a:chExt cx="827913" cy="361335"/>
            </a:xfrm>
          </p:grpSpPr>
          <p:cxnSp>
            <p:nvCxnSpPr>
              <p:cNvPr id="472" name="직선 연결선 471"/>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73" name="직선 연결선 472"/>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74" name="직선 연결선 473"/>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75" name="직선 연결선 474"/>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76" name="직선 연결선 475"/>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77" name="직선 연결선 476"/>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78" name="직선 연결선 477"/>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79" name="직선 연결선 478"/>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80" name="직선 연결선 479"/>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81" name="직선 연결선 480"/>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82" name="직선 연결선 481"/>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83" name="그룹 482"/>
            <p:cNvGrpSpPr/>
            <p:nvPr/>
          </p:nvGrpSpPr>
          <p:grpSpPr>
            <a:xfrm rot="18894608">
              <a:off x="7108941" y="2852845"/>
              <a:ext cx="1193976" cy="361335"/>
              <a:chOff x="907789" y="3429000"/>
              <a:chExt cx="827913" cy="361335"/>
            </a:xfrm>
          </p:grpSpPr>
          <p:cxnSp>
            <p:nvCxnSpPr>
              <p:cNvPr id="484" name="직선 연결선 483"/>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85" name="직선 연결선 484"/>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86" name="직선 연결선 485"/>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87" name="직선 연결선 486"/>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88" name="직선 연결선 487"/>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89" name="직선 연결선 488"/>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90" name="직선 연결선 489"/>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91" name="직선 연결선 490"/>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492" name="직선 연결선 491"/>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493" name="직선 연결선 492"/>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494" name="직선 연결선 493"/>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495" name="그룹 494"/>
            <p:cNvGrpSpPr/>
            <p:nvPr/>
          </p:nvGrpSpPr>
          <p:grpSpPr>
            <a:xfrm rot="2527490">
              <a:off x="4745401" y="3959721"/>
              <a:ext cx="1193976" cy="361335"/>
              <a:chOff x="907789" y="3429000"/>
              <a:chExt cx="827913" cy="361335"/>
            </a:xfrm>
          </p:grpSpPr>
          <p:cxnSp>
            <p:nvCxnSpPr>
              <p:cNvPr id="496" name="직선 연결선 495"/>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497" name="직선 연결선 496"/>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498" name="직선 연결선 497"/>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499" name="직선 연결선 498"/>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00" name="직선 연결선 499"/>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01" name="직선 연결선 500"/>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02" name="직선 연결선 501"/>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03" name="직선 연결선 502"/>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04" name="직선 연결선 503"/>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05" name="직선 연결선 504"/>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06" name="직선 연결선 505"/>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07" name="그룹 506"/>
            <p:cNvGrpSpPr/>
            <p:nvPr/>
          </p:nvGrpSpPr>
          <p:grpSpPr>
            <a:xfrm rot="18894608">
              <a:off x="4688947" y="3958564"/>
              <a:ext cx="1193976" cy="361335"/>
              <a:chOff x="907789" y="3429000"/>
              <a:chExt cx="827913" cy="361335"/>
            </a:xfrm>
          </p:grpSpPr>
          <p:cxnSp>
            <p:nvCxnSpPr>
              <p:cNvPr id="508" name="직선 연결선 507"/>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09" name="직선 연결선 508"/>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10" name="직선 연결선 509"/>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11" name="직선 연결선 510"/>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12" name="직선 연결선 511"/>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13" name="직선 연결선 512"/>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14" name="직선 연결선 513"/>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15" name="직선 연결선 514"/>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16" name="직선 연결선 515"/>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17" name="직선 연결선 516"/>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18" name="직선 연결선 517"/>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19" name="그룹 518"/>
            <p:cNvGrpSpPr/>
            <p:nvPr/>
          </p:nvGrpSpPr>
          <p:grpSpPr>
            <a:xfrm rot="2527490">
              <a:off x="5959957" y="3959720"/>
              <a:ext cx="1193976" cy="361335"/>
              <a:chOff x="907789" y="3429000"/>
              <a:chExt cx="827913" cy="361335"/>
            </a:xfrm>
          </p:grpSpPr>
          <p:cxnSp>
            <p:nvCxnSpPr>
              <p:cNvPr id="520" name="직선 연결선 519"/>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21" name="직선 연결선 520"/>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22" name="직선 연결선 521"/>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23" name="직선 연결선 522"/>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24" name="직선 연결선 523"/>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25" name="직선 연결선 524"/>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26" name="직선 연결선 525"/>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27" name="직선 연결선 526"/>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28" name="직선 연결선 527"/>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29" name="직선 연결선 528"/>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30" name="직선 연결선 529"/>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31" name="그룹 530"/>
            <p:cNvGrpSpPr/>
            <p:nvPr/>
          </p:nvGrpSpPr>
          <p:grpSpPr>
            <a:xfrm rot="18894608">
              <a:off x="5903503" y="3958563"/>
              <a:ext cx="1193976" cy="361335"/>
              <a:chOff x="907789" y="3429000"/>
              <a:chExt cx="827913" cy="361335"/>
            </a:xfrm>
          </p:grpSpPr>
          <p:cxnSp>
            <p:nvCxnSpPr>
              <p:cNvPr id="532" name="직선 연결선 531"/>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33" name="직선 연결선 532"/>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34" name="직선 연결선 533"/>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35" name="직선 연결선 534"/>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36" name="직선 연결선 535"/>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37" name="직선 연결선 536"/>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38" name="직선 연결선 537"/>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39" name="직선 연결선 538"/>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40" name="직선 연결선 539"/>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41" name="직선 연결선 540"/>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42" name="직선 연결선 541"/>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43" name="그룹 542"/>
            <p:cNvGrpSpPr/>
            <p:nvPr/>
          </p:nvGrpSpPr>
          <p:grpSpPr>
            <a:xfrm rot="2527490">
              <a:off x="7165395" y="3959719"/>
              <a:ext cx="1193976" cy="361335"/>
              <a:chOff x="907789" y="3429000"/>
              <a:chExt cx="827913" cy="361335"/>
            </a:xfrm>
          </p:grpSpPr>
          <p:cxnSp>
            <p:nvCxnSpPr>
              <p:cNvPr id="544" name="직선 연결선 543"/>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45" name="직선 연결선 544"/>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46" name="직선 연결선 545"/>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47" name="직선 연결선 546"/>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48" name="직선 연결선 547"/>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49" name="직선 연결선 548"/>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50" name="직선 연결선 549"/>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51" name="직선 연결선 550"/>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52" name="직선 연결선 551"/>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53" name="직선 연결선 552"/>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54" name="직선 연결선 553"/>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55" name="그룹 554"/>
            <p:cNvGrpSpPr/>
            <p:nvPr/>
          </p:nvGrpSpPr>
          <p:grpSpPr>
            <a:xfrm rot="18894608">
              <a:off x="7108941" y="3958562"/>
              <a:ext cx="1193976" cy="361335"/>
              <a:chOff x="907789" y="3429000"/>
              <a:chExt cx="827913" cy="361335"/>
            </a:xfrm>
          </p:grpSpPr>
          <p:cxnSp>
            <p:nvCxnSpPr>
              <p:cNvPr id="556" name="직선 연결선 555"/>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57" name="직선 연결선 556"/>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58" name="직선 연결선 557"/>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59" name="직선 연결선 558"/>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60" name="직선 연결선 559"/>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61" name="직선 연결선 560"/>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62" name="직선 연결선 561"/>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63" name="직선 연결선 562"/>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64" name="직선 연결선 563"/>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65" name="직선 연결선 564"/>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66" name="직선 연결선 565"/>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67" name="그룹 566"/>
            <p:cNvGrpSpPr/>
            <p:nvPr/>
          </p:nvGrpSpPr>
          <p:grpSpPr>
            <a:xfrm rot="2527490">
              <a:off x="4745400" y="5067029"/>
              <a:ext cx="1193976" cy="361335"/>
              <a:chOff x="907789" y="3429000"/>
              <a:chExt cx="827913" cy="361335"/>
            </a:xfrm>
          </p:grpSpPr>
          <p:cxnSp>
            <p:nvCxnSpPr>
              <p:cNvPr id="568" name="직선 연결선 567"/>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69" name="직선 연결선 568"/>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70" name="직선 연결선 569"/>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71" name="직선 연결선 570"/>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72" name="직선 연결선 571"/>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73" name="직선 연결선 572"/>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74" name="직선 연결선 573"/>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75" name="직선 연결선 574"/>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76" name="직선 연결선 575"/>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77" name="직선 연결선 576"/>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78" name="직선 연결선 577"/>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79" name="그룹 578"/>
            <p:cNvGrpSpPr/>
            <p:nvPr/>
          </p:nvGrpSpPr>
          <p:grpSpPr>
            <a:xfrm rot="18894608">
              <a:off x="4688946" y="5065872"/>
              <a:ext cx="1193976" cy="361335"/>
              <a:chOff x="907789" y="3429000"/>
              <a:chExt cx="827913" cy="361335"/>
            </a:xfrm>
          </p:grpSpPr>
          <p:cxnSp>
            <p:nvCxnSpPr>
              <p:cNvPr id="580" name="직선 연결선 579"/>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81" name="직선 연결선 580"/>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82" name="직선 연결선 581"/>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83" name="직선 연결선 582"/>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84" name="직선 연결선 583"/>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85" name="직선 연결선 584"/>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86" name="직선 연결선 585"/>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87" name="직선 연결선 586"/>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88" name="직선 연결선 587"/>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89" name="직선 연결선 588"/>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590" name="직선 연결선 589"/>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591" name="그룹 590"/>
            <p:cNvGrpSpPr/>
            <p:nvPr/>
          </p:nvGrpSpPr>
          <p:grpSpPr>
            <a:xfrm rot="2527490">
              <a:off x="5959956" y="5067028"/>
              <a:ext cx="1193976" cy="361335"/>
              <a:chOff x="907789" y="3429000"/>
              <a:chExt cx="827913" cy="361335"/>
            </a:xfrm>
          </p:grpSpPr>
          <p:cxnSp>
            <p:nvCxnSpPr>
              <p:cNvPr id="592" name="직선 연결선 591"/>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593" name="직선 연결선 592"/>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594" name="직선 연결선 593"/>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595" name="직선 연결선 594"/>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96" name="직선 연결선 595"/>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97" name="직선 연결선 596"/>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598" name="직선 연결선 597"/>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599" name="직선 연결선 598"/>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00" name="직선 연결선 599"/>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01" name="직선 연결선 600"/>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602" name="직선 연결선 601"/>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603" name="그룹 602"/>
            <p:cNvGrpSpPr/>
            <p:nvPr/>
          </p:nvGrpSpPr>
          <p:grpSpPr>
            <a:xfrm rot="18894608">
              <a:off x="5903502" y="5065871"/>
              <a:ext cx="1193976" cy="361335"/>
              <a:chOff x="907789" y="3429000"/>
              <a:chExt cx="827913" cy="361335"/>
            </a:xfrm>
          </p:grpSpPr>
          <p:cxnSp>
            <p:nvCxnSpPr>
              <p:cNvPr id="604" name="직선 연결선 603"/>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605" name="직선 연결선 604"/>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606" name="직선 연결선 605"/>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607" name="직선 연결선 606"/>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08" name="직선 연결선 607"/>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09" name="직선 연결선 608"/>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10" name="직선 연결선 609"/>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11" name="직선 연결선 610"/>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12" name="직선 연결선 611"/>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13" name="직선 연결선 612"/>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614" name="직선 연결선 613"/>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615" name="그룹 614"/>
            <p:cNvGrpSpPr/>
            <p:nvPr/>
          </p:nvGrpSpPr>
          <p:grpSpPr>
            <a:xfrm rot="2527490">
              <a:off x="7165394" y="5067027"/>
              <a:ext cx="1193976" cy="361335"/>
              <a:chOff x="907789" y="3429000"/>
              <a:chExt cx="827913" cy="361335"/>
            </a:xfrm>
          </p:grpSpPr>
          <p:cxnSp>
            <p:nvCxnSpPr>
              <p:cNvPr id="616" name="직선 연결선 615"/>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617" name="직선 연결선 616"/>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618" name="직선 연결선 617"/>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619" name="직선 연결선 618"/>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20" name="직선 연결선 619"/>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21" name="직선 연결선 620"/>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22" name="직선 연결선 621"/>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23" name="직선 연결선 622"/>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24" name="직선 연결선 623"/>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25" name="직선 연결선 624"/>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626" name="직선 연결선 625"/>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nvGrpSpPr>
            <p:cNvPr id="627" name="그룹 626"/>
            <p:cNvGrpSpPr/>
            <p:nvPr/>
          </p:nvGrpSpPr>
          <p:grpSpPr>
            <a:xfrm rot="18894608">
              <a:off x="7108940" y="5065870"/>
              <a:ext cx="1193976" cy="361335"/>
              <a:chOff x="907789" y="3429000"/>
              <a:chExt cx="827913" cy="361335"/>
            </a:xfrm>
          </p:grpSpPr>
          <p:cxnSp>
            <p:nvCxnSpPr>
              <p:cNvPr id="628" name="직선 연결선 627"/>
              <p:cNvCxnSpPr/>
              <p:nvPr/>
            </p:nvCxnSpPr>
            <p:spPr bwMode="auto">
              <a:xfrm>
                <a:off x="907789" y="3633173"/>
                <a:ext cx="201561" cy="0"/>
              </a:xfrm>
              <a:prstGeom prst="line">
                <a:avLst/>
              </a:prstGeom>
              <a:noFill/>
              <a:ln w="19050" cap="flat" cmpd="sng" algn="ctr">
                <a:solidFill>
                  <a:srgbClr val="00B050"/>
                </a:solidFill>
                <a:prstDash val="solid"/>
                <a:round/>
                <a:headEnd type="none" w="med" len="med"/>
                <a:tailEnd type="none"/>
              </a:ln>
              <a:effectLst/>
            </p:spPr>
          </p:cxnSp>
          <p:cxnSp>
            <p:nvCxnSpPr>
              <p:cNvPr id="629" name="직선 연결선 628"/>
              <p:cNvCxnSpPr/>
              <p:nvPr/>
            </p:nvCxnSpPr>
            <p:spPr bwMode="auto">
              <a:xfrm>
                <a:off x="1106969" y="3429000"/>
                <a:ext cx="0" cy="208935"/>
              </a:xfrm>
              <a:prstGeom prst="line">
                <a:avLst/>
              </a:prstGeom>
              <a:noFill/>
              <a:ln w="19050" cap="flat" cmpd="sng" algn="ctr">
                <a:solidFill>
                  <a:srgbClr val="00B050"/>
                </a:solidFill>
                <a:prstDash val="solid"/>
                <a:round/>
                <a:headEnd type="none" w="med" len="med"/>
                <a:tailEnd type="none"/>
              </a:ln>
              <a:effectLst/>
            </p:spPr>
          </p:cxnSp>
          <p:cxnSp>
            <p:nvCxnSpPr>
              <p:cNvPr id="630" name="직선 연결선 629"/>
              <p:cNvCxnSpPr/>
              <p:nvPr/>
            </p:nvCxnSpPr>
            <p:spPr bwMode="auto">
              <a:xfrm>
                <a:off x="1107281" y="3429000"/>
                <a:ext cx="102087" cy="361335"/>
              </a:xfrm>
              <a:prstGeom prst="line">
                <a:avLst/>
              </a:prstGeom>
              <a:noFill/>
              <a:ln w="19050" cap="flat" cmpd="sng" algn="ctr">
                <a:solidFill>
                  <a:srgbClr val="00B050"/>
                </a:solidFill>
                <a:prstDash val="solid"/>
                <a:round/>
                <a:headEnd type="none" w="med" len="med"/>
                <a:tailEnd type="none"/>
              </a:ln>
              <a:effectLst/>
            </p:spPr>
          </p:cxnSp>
          <p:cxnSp>
            <p:nvCxnSpPr>
              <p:cNvPr id="631" name="직선 연결선 630"/>
              <p:cNvCxnSpPr/>
              <p:nvPr/>
            </p:nvCxnSpPr>
            <p:spPr bwMode="auto">
              <a:xfrm>
                <a:off x="120936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32" name="직선 연결선 631"/>
              <p:cNvCxnSpPr/>
              <p:nvPr/>
            </p:nvCxnSpPr>
            <p:spPr bwMode="auto">
              <a:xfrm>
                <a:off x="121443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33" name="직선 연결선 632"/>
              <p:cNvCxnSpPr/>
              <p:nvPr/>
            </p:nvCxnSpPr>
            <p:spPr bwMode="auto">
              <a:xfrm>
                <a:off x="1319213"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34" name="직선 연결선 633"/>
              <p:cNvCxnSpPr/>
              <p:nvPr/>
            </p:nvCxnSpPr>
            <p:spPr bwMode="auto">
              <a:xfrm>
                <a:off x="1324283"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35" name="직선 연결선 634"/>
              <p:cNvCxnSpPr/>
              <p:nvPr/>
            </p:nvCxnSpPr>
            <p:spPr bwMode="auto">
              <a:xfrm>
                <a:off x="1429058" y="3429000"/>
                <a:ext cx="0" cy="361335"/>
              </a:xfrm>
              <a:prstGeom prst="line">
                <a:avLst/>
              </a:prstGeom>
              <a:noFill/>
              <a:ln w="19050" cap="flat" cmpd="sng" algn="ctr">
                <a:solidFill>
                  <a:srgbClr val="00B050"/>
                </a:solidFill>
                <a:prstDash val="solid"/>
                <a:round/>
                <a:headEnd type="none" w="med" len="med"/>
                <a:tailEnd type="none"/>
              </a:ln>
              <a:effectLst/>
            </p:spPr>
          </p:cxnSp>
          <p:cxnSp>
            <p:nvCxnSpPr>
              <p:cNvPr id="636" name="직선 연결선 635"/>
              <p:cNvCxnSpPr/>
              <p:nvPr/>
            </p:nvCxnSpPr>
            <p:spPr bwMode="auto">
              <a:xfrm>
                <a:off x="1434128" y="3429000"/>
                <a:ext cx="104775" cy="361335"/>
              </a:xfrm>
              <a:prstGeom prst="line">
                <a:avLst/>
              </a:prstGeom>
              <a:noFill/>
              <a:ln w="19050" cap="flat" cmpd="sng" algn="ctr">
                <a:solidFill>
                  <a:srgbClr val="00B050"/>
                </a:solidFill>
                <a:prstDash val="solid"/>
                <a:round/>
                <a:headEnd type="none" w="med" len="med"/>
                <a:tailEnd type="none"/>
              </a:ln>
              <a:effectLst/>
            </p:spPr>
          </p:cxnSp>
          <p:cxnSp>
            <p:nvCxnSpPr>
              <p:cNvPr id="637" name="직선 연결선 636"/>
              <p:cNvCxnSpPr/>
              <p:nvPr/>
            </p:nvCxnSpPr>
            <p:spPr bwMode="auto">
              <a:xfrm>
                <a:off x="1538903" y="3637935"/>
                <a:ext cx="0" cy="152400"/>
              </a:xfrm>
              <a:prstGeom prst="line">
                <a:avLst/>
              </a:prstGeom>
              <a:noFill/>
              <a:ln w="19050" cap="flat" cmpd="sng" algn="ctr">
                <a:solidFill>
                  <a:srgbClr val="00B050"/>
                </a:solidFill>
                <a:prstDash val="solid"/>
                <a:round/>
                <a:headEnd type="none" w="med" len="med"/>
                <a:tailEnd type="none"/>
              </a:ln>
              <a:effectLst/>
            </p:spPr>
          </p:cxnSp>
          <p:cxnSp>
            <p:nvCxnSpPr>
              <p:cNvPr id="638" name="직선 연결선 637"/>
              <p:cNvCxnSpPr/>
              <p:nvPr/>
            </p:nvCxnSpPr>
            <p:spPr bwMode="auto">
              <a:xfrm>
                <a:off x="1534141" y="3640316"/>
                <a:ext cx="201561" cy="0"/>
              </a:xfrm>
              <a:prstGeom prst="line">
                <a:avLst/>
              </a:prstGeom>
              <a:noFill/>
              <a:ln w="19050" cap="flat" cmpd="sng" algn="ctr">
                <a:solidFill>
                  <a:srgbClr val="00B050"/>
                </a:solidFill>
                <a:prstDash val="solid"/>
                <a:round/>
                <a:headEnd type="none" w="med" len="med"/>
                <a:tailEnd type="none"/>
              </a:ln>
              <a:effectLst/>
            </p:spPr>
          </p:cxnSp>
        </p:grpSp>
      </p:grpSp>
      <p:grpSp>
        <p:nvGrpSpPr>
          <p:cNvPr id="26" name="그룹 25"/>
          <p:cNvGrpSpPr/>
          <p:nvPr/>
        </p:nvGrpSpPr>
        <p:grpSpPr>
          <a:xfrm>
            <a:off x="5660627" y="2196279"/>
            <a:ext cx="4411008" cy="4030640"/>
            <a:chOff x="4223647" y="2196279"/>
            <a:chExt cx="4411008" cy="4030640"/>
          </a:xfrm>
        </p:grpSpPr>
        <p:grpSp>
          <p:nvGrpSpPr>
            <p:cNvPr id="25" name="그룹 24"/>
            <p:cNvGrpSpPr/>
            <p:nvPr/>
          </p:nvGrpSpPr>
          <p:grpSpPr>
            <a:xfrm>
              <a:off x="4321967" y="3947765"/>
              <a:ext cx="797174" cy="2279154"/>
              <a:chOff x="4223647" y="2768403"/>
              <a:chExt cx="797174" cy="2279154"/>
            </a:xfrm>
          </p:grpSpPr>
          <p:grpSp>
            <p:nvGrpSpPr>
              <p:cNvPr id="672" name="그룹 671"/>
              <p:cNvGrpSpPr/>
              <p:nvPr/>
            </p:nvGrpSpPr>
            <p:grpSpPr>
              <a:xfrm rot="5400000">
                <a:off x="3938937" y="3806452"/>
                <a:ext cx="863389" cy="293970"/>
                <a:chOff x="907788" y="3429000"/>
                <a:chExt cx="827914" cy="361335"/>
              </a:xfrm>
            </p:grpSpPr>
            <p:cxnSp>
              <p:nvCxnSpPr>
                <p:cNvPr id="673" name="직선 연결선 672"/>
                <p:cNvCxnSpPr/>
                <p:nvPr/>
              </p:nvCxnSpPr>
              <p:spPr bwMode="auto">
                <a:xfrm>
                  <a:off x="907789" y="3633173"/>
                  <a:ext cx="201561" cy="0"/>
                </a:xfrm>
                <a:prstGeom prst="line">
                  <a:avLst/>
                </a:prstGeom>
                <a:noFill/>
                <a:ln w="19050" cap="flat" cmpd="sng" algn="ctr">
                  <a:solidFill>
                    <a:srgbClr val="0070C0"/>
                  </a:solidFill>
                  <a:prstDash val="solid"/>
                  <a:round/>
                  <a:headEnd type="none" w="med" len="med"/>
                  <a:tailEnd type="none"/>
                </a:ln>
                <a:effectLst/>
              </p:spPr>
            </p:cxnSp>
            <p:cxnSp>
              <p:nvCxnSpPr>
                <p:cNvPr id="674" name="직선 연결선 673"/>
                <p:cNvCxnSpPr/>
                <p:nvPr/>
              </p:nvCxnSpPr>
              <p:spPr bwMode="auto">
                <a:xfrm>
                  <a:off x="1106969" y="3429000"/>
                  <a:ext cx="0" cy="208935"/>
                </a:xfrm>
                <a:prstGeom prst="line">
                  <a:avLst/>
                </a:prstGeom>
                <a:noFill/>
                <a:ln w="19050" cap="flat" cmpd="sng" algn="ctr">
                  <a:solidFill>
                    <a:srgbClr val="0070C0"/>
                  </a:solidFill>
                  <a:prstDash val="solid"/>
                  <a:round/>
                  <a:headEnd type="none" w="med" len="med"/>
                  <a:tailEnd type="none"/>
                </a:ln>
                <a:effectLst/>
              </p:spPr>
            </p:cxnSp>
            <p:cxnSp>
              <p:nvCxnSpPr>
                <p:cNvPr id="675" name="직선 연결선 674"/>
                <p:cNvCxnSpPr/>
                <p:nvPr/>
              </p:nvCxnSpPr>
              <p:spPr bwMode="auto">
                <a:xfrm>
                  <a:off x="1107281" y="3429000"/>
                  <a:ext cx="102087" cy="361335"/>
                </a:xfrm>
                <a:prstGeom prst="line">
                  <a:avLst/>
                </a:prstGeom>
                <a:noFill/>
                <a:ln w="19050" cap="flat" cmpd="sng" algn="ctr">
                  <a:solidFill>
                    <a:srgbClr val="0070C0"/>
                  </a:solidFill>
                  <a:prstDash val="solid"/>
                  <a:round/>
                  <a:headEnd type="none" w="med" len="med"/>
                  <a:tailEnd type="none"/>
                </a:ln>
                <a:effectLst/>
              </p:spPr>
            </p:cxnSp>
            <p:cxnSp>
              <p:nvCxnSpPr>
                <p:cNvPr id="676" name="직선 연결선 675"/>
                <p:cNvCxnSpPr/>
                <p:nvPr/>
              </p:nvCxnSpPr>
              <p:spPr bwMode="auto">
                <a:xfrm>
                  <a:off x="120936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77" name="직선 연결선 676"/>
                <p:cNvCxnSpPr/>
                <p:nvPr/>
              </p:nvCxnSpPr>
              <p:spPr bwMode="auto">
                <a:xfrm>
                  <a:off x="121443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78" name="직선 연결선 677"/>
                <p:cNvCxnSpPr/>
                <p:nvPr/>
              </p:nvCxnSpPr>
              <p:spPr bwMode="auto">
                <a:xfrm>
                  <a:off x="1319213"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79" name="직선 연결선 678"/>
                <p:cNvCxnSpPr/>
                <p:nvPr/>
              </p:nvCxnSpPr>
              <p:spPr bwMode="auto">
                <a:xfrm>
                  <a:off x="1324283"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80" name="직선 연결선 679"/>
                <p:cNvCxnSpPr/>
                <p:nvPr/>
              </p:nvCxnSpPr>
              <p:spPr bwMode="auto">
                <a:xfrm>
                  <a:off x="142905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81" name="직선 연결선 680"/>
                <p:cNvCxnSpPr/>
                <p:nvPr/>
              </p:nvCxnSpPr>
              <p:spPr bwMode="auto">
                <a:xfrm>
                  <a:off x="143412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82" name="직선 연결선 681"/>
                <p:cNvCxnSpPr/>
                <p:nvPr/>
              </p:nvCxnSpPr>
              <p:spPr bwMode="auto">
                <a:xfrm>
                  <a:off x="1538903" y="3637935"/>
                  <a:ext cx="0" cy="152400"/>
                </a:xfrm>
                <a:prstGeom prst="line">
                  <a:avLst/>
                </a:prstGeom>
                <a:noFill/>
                <a:ln w="19050" cap="flat" cmpd="sng" algn="ctr">
                  <a:solidFill>
                    <a:srgbClr val="0070C0"/>
                  </a:solidFill>
                  <a:prstDash val="solid"/>
                  <a:round/>
                  <a:headEnd type="none" w="med" len="med"/>
                  <a:tailEnd type="none"/>
                </a:ln>
                <a:effectLst/>
              </p:spPr>
            </p:cxnSp>
            <p:cxnSp>
              <p:nvCxnSpPr>
                <p:cNvPr id="683" name="직선 연결선 682"/>
                <p:cNvCxnSpPr/>
                <p:nvPr/>
              </p:nvCxnSpPr>
              <p:spPr bwMode="auto">
                <a:xfrm>
                  <a:off x="1534141" y="3640316"/>
                  <a:ext cx="201561" cy="0"/>
                </a:xfrm>
                <a:prstGeom prst="line">
                  <a:avLst/>
                </a:prstGeom>
                <a:noFill/>
                <a:ln w="19050" cap="flat" cmpd="sng" algn="ctr">
                  <a:solidFill>
                    <a:srgbClr val="0070C0"/>
                  </a:solidFill>
                  <a:prstDash val="solid"/>
                  <a:round/>
                  <a:headEnd type="none" w="med" len="med"/>
                  <a:tailEnd type="none"/>
                </a:ln>
                <a:effectLst/>
              </p:spPr>
            </p:cxnSp>
          </p:grpSp>
          <p:sp>
            <p:nvSpPr>
              <p:cNvPr id="19" name="원호 18"/>
              <p:cNvSpPr/>
              <p:nvPr/>
            </p:nvSpPr>
            <p:spPr bwMode="auto">
              <a:xfrm rot="16014866">
                <a:off x="4312293" y="2803196"/>
                <a:ext cx="674075" cy="604490"/>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sp>
            <p:nvSpPr>
              <p:cNvPr id="20" name="자유형 19"/>
              <p:cNvSpPr/>
              <p:nvPr/>
            </p:nvSpPr>
            <p:spPr bwMode="auto">
              <a:xfrm>
                <a:off x="4346048" y="4194903"/>
                <a:ext cx="0" cy="504825"/>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684" name="원호 683"/>
              <p:cNvSpPr/>
              <p:nvPr/>
            </p:nvSpPr>
            <p:spPr bwMode="auto">
              <a:xfrm rot="10800000">
                <a:off x="4346746" y="4317458"/>
                <a:ext cx="674075" cy="730099"/>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sp>
            <p:nvSpPr>
              <p:cNvPr id="685" name="자유형 684"/>
              <p:cNvSpPr/>
              <p:nvPr/>
            </p:nvSpPr>
            <p:spPr bwMode="auto">
              <a:xfrm>
                <a:off x="4350810" y="3044235"/>
                <a:ext cx="0" cy="504825"/>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grpSp>
        <p:grpSp>
          <p:nvGrpSpPr>
            <p:cNvPr id="23" name="그룹 22"/>
            <p:cNvGrpSpPr/>
            <p:nvPr/>
          </p:nvGrpSpPr>
          <p:grpSpPr>
            <a:xfrm>
              <a:off x="4818831" y="2196279"/>
              <a:ext cx="2429889" cy="856394"/>
              <a:chOff x="4818831" y="2196279"/>
              <a:chExt cx="2429889" cy="856394"/>
            </a:xfrm>
          </p:grpSpPr>
          <p:sp>
            <p:nvSpPr>
              <p:cNvPr id="700" name="자유형 699"/>
              <p:cNvSpPr/>
              <p:nvPr/>
            </p:nvSpPr>
            <p:spPr bwMode="auto">
              <a:xfrm rot="16200000" flipH="1">
                <a:off x="6355401" y="2423463"/>
                <a:ext cx="728531" cy="529890"/>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grpSp>
            <p:nvGrpSpPr>
              <p:cNvPr id="21" name="그룹 20"/>
              <p:cNvGrpSpPr/>
              <p:nvPr/>
            </p:nvGrpSpPr>
            <p:grpSpPr>
              <a:xfrm>
                <a:off x="4818831" y="2196279"/>
                <a:ext cx="2429889" cy="851632"/>
                <a:chOff x="4818831" y="2196279"/>
                <a:chExt cx="2429889" cy="851632"/>
              </a:xfrm>
            </p:grpSpPr>
            <p:sp>
              <p:nvSpPr>
                <p:cNvPr id="686" name="원호 685"/>
                <p:cNvSpPr/>
                <p:nvPr/>
              </p:nvSpPr>
              <p:spPr bwMode="auto">
                <a:xfrm rot="15146669">
                  <a:off x="4803530" y="2317278"/>
                  <a:ext cx="584508" cy="553906"/>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grpSp>
              <p:nvGrpSpPr>
                <p:cNvPr id="687" name="그룹 686"/>
                <p:cNvGrpSpPr/>
                <p:nvPr/>
              </p:nvGrpSpPr>
              <p:grpSpPr>
                <a:xfrm rot="10800000">
                  <a:off x="5603103" y="2196279"/>
                  <a:ext cx="863389" cy="293970"/>
                  <a:chOff x="907788" y="3429000"/>
                  <a:chExt cx="827914" cy="361335"/>
                </a:xfrm>
              </p:grpSpPr>
              <p:cxnSp>
                <p:nvCxnSpPr>
                  <p:cNvPr id="688" name="직선 연결선 687"/>
                  <p:cNvCxnSpPr/>
                  <p:nvPr/>
                </p:nvCxnSpPr>
                <p:spPr bwMode="auto">
                  <a:xfrm>
                    <a:off x="907789" y="3633173"/>
                    <a:ext cx="201561" cy="0"/>
                  </a:xfrm>
                  <a:prstGeom prst="line">
                    <a:avLst/>
                  </a:prstGeom>
                  <a:noFill/>
                  <a:ln w="19050" cap="flat" cmpd="sng" algn="ctr">
                    <a:solidFill>
                      <a:srgbClr val="0070C0"/>
                    </a:solidFill>
                    <a:prstDash val="solid"/>
                    <a:round/>
                    <a:headEnd type="none" w="med" len="med"/>
                    <a:tailEnd type="none"/>
                  </a:ln>
                  <a:effectLst/>
                </p:spPr>
              </p:cxnSp>
              <p:cxnSp>
                <p:nvCxnSpPr>
                  <p:cNvPr id="689" name="직선 연결선 688"/>
                  <p:cNvCxnSpPr/>
                  <p:nvPr/>
                </p:nvCxnSpPr>
                <p:spPr bwMode="auto">
                  <a:xfrm>
                    <a:off x="1106969" y="3429000"/>
                    <a:ext cx="0" cy="208935"/>
                  </a:xfrm>
                  <a:prstGeom prst="line">
                    <a:avLst/>
                  </a:prstGeom>
                  <a:noFill/>
                  <a:ln w="19050" cap="flat" cmpd="sng" algn="ctr">
                    <a:solidFill>
                      <a:srgbClr val="0070C0"/>
                    </a:solidFill>
                    <a:prstDash val="solid"/>
                    <a:round/>
                    <a:headEnd type="none" w="med" len="med"/>
                    <a:tailEnd type="none"/>
                  </a:ln>
                  <a:effectLst/>
                </p:spPr>
              </p:cxnSp>
              <p:cxnSp>
                <p:nvCxnSpPr>
                  <p:cNvPr id="690" name="직선 연결선 689"/>
                  <p:cNvCxnSpPr/>
                  <p:nvPr/>
                </p:nvCxnSpPr>
                <p:spPr bwMode="auto">
                  <a:xfrm>
                    <a:off x="1107281" y="3429000"/>
                    <a:ext cx="102087" cy="361335"/>
                  </a:xfrm>
                  <a:prstGeom prst="line">
                    <a:avLst/>
                  </a:prstGeom>
                  <a:noFill/>
                  <a:ln w="19050" cap="flat" cmpd="sng" algn="ctr">
                    <a:solidFill>
                      <a:srgbClr val="0070C0"/>
                    </a:solidFill>
                    <a:prstDash val="solid"/>
                    <a:round/>
                    <a:headEnd type="none" w="med" len="med"/>
                    <a:tailEnd type="none"/>
                  </a:ln>
                  <a:effectLst/>
                </p:spPr>
              </p:cxnSp>
              <p:cxnSp>
                <p:nvCxnSpPr>
                  <p:cNvPr id="691" name="직선 연결선 690"/>
                  <p:cNvCxnSpPr/>
                  <p:nvPr/>
                </p:nvCxnSpPr>
                <p:spPr bwMode="auto">
                  <a:xfrm>
                    <a:off x="120936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92" name="직선 연결선 691"/>
                  <p:cNvCxnSpPr/>
                  <p:nvPr/>
                </p:nvCxnSpPr>
                <p:spPr bwMode="auto">
                  <a:xfrm>
                    <a:off x="121443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93" name="직선 연결선 692"/>
                  <p:cNvCxnSpPr/>
                  <p:nvPr/>
                </p:nvCxnSpPr>
                <p:spPr bwMode="auto">
                  <a:xfrm>
                    <a:off x="1319213"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94" name="직선 연결선 693"/>
                  <p:cNvCxnSpPr/>
                  <p:nvPr/>
                </p:nvCxnSpPr>
                <p:spPr bwMode="auto">
                  <a:xfrm>
                    <a:off x="1324283"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95" name="직선 연결선 694"/>
                  <p:cNvCxnSpPr/>
                  <p:nvPr/>
                </p:nvCxnSpPr>
                <p:spPr bwMode="auto">
                  <a:xfrm>
                    <a:off x="142905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696" name="직선 연결선 695"/>
                  <p:cNvCxnSpPr/>
                  <p:nvPr/>
                </p:nvCxnSpPr>
                <p:spPr bwMode="auto">
                  <a:xfrm>
                    <a:off x="143412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697" name="직선 연결선 696"/>
                  <p:cNvCxnSpPr/>
                  <p:nvPr/>
                </p:nvCxnSpPr>
                <p:spPr bwMode="auto">
                  <a:xfrm>
                    <a:off x="1538903" y="3637935"/>
                    <a:ext cx="0" cy="152400"/>
                  </a:xfrm>
                  <a:prstGeom prst="line">
                    <a:avLst/>
                  </a:prstGeom>
                  <a:noFill/>
                  <a:ln w="19050" cap="flat" cmpd="sng" algn="ctr">
                    <a:solidFill>
                      <a:srgbClr val="0070C0"/>
                    </a:solidFill>
                    <a:prstDash val="solid"/>
                    <a:round/>
                    <a:headEnd type="none" w="med" len="med"/>
                    <a:tailEnd type="none"/>
                  </a:ln>
                  <a:effectLst/>
                </p:spPr>
              </p:cxnSp>
              <p:cxnSp>
                <p:nvCxnSpPr>
                  <p:cNvPr id="698" name="직선 연결선 697"/>
                  <p:cNvCxnSpPr/>
                  <p:nvPr/>
                </p:nvCxnSpPr>
                <p:spPr bwMode="auto">
                  <a:xfrm>
                    <a:off x="1534141" y="3640316"/>
                    <a:ext cx="201561" cy="0"/>
                  </a:xfrm>
                  <a:prstGeom prst="line">
                    <a:avLst/>
                  </a:prstGeom>
                  <a:noFill/>
                  <a:ln w="19050" cap="flat" cmpd="sng" algn="ctr">
                    <a:solidFill>
                      <a:srgbClr val="0070C0"/>
                    </a:solidFill>
                    <a:prstDash val="solid"/>
                    <a:round/>
                    <a:headEnd type="none" w="med" len="med"/>
                    <a:tailEnd type="none"/>
                  </a:ln>
                  <a:effectLst/>
                </p:spPr>
              </p:cxnSp>
            </p:grpSp>
            <p:sp>
              <p:nvSpPr>
                <p:cNvPr id="699" name="자유형 698"/>
                <p:cNvSpPr/>
                <p:nvPr/>
              </p:nvSpPr>
              <p:spPr bwMode="auto">
                <a:xfrm rot="16200000" flipH="1">
                  <a:off x="4933957" y="2369201"/>
                  <a:ext cx="729582" cy="627837"/>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701" name="원호 700"/>
                <p:cNvSpPr/>
                <p:nvPr/>
              </p:nvSpPr>
              <p:spPr bwMode="auto">
                <a:xfrm>
                  <a:off x="6574645" y="2318328"/>
                  <a:ext cx="674075" cy="604490"/>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grpSp>
        </p:grpSp>
        <p:grpSp>
          <p:nvGrpSpPr>
            <p:cNvPr id="718" name="그룹 717"/>
            <p:cNvGrpSpPr/>
            <p:nvPr/>
          </p:nvGrpSpPr>
          <p:grpSpPr>
            <a:xfrm>
              <a:off x="6204766" y="2284767"/>
              <a:ext cx="2429889" cy="856394"/>
              <a:chOff x="4818831" y="2196279"/>
              <a:chExt cx="2429889" cy="856394"/>
            </a:xfrm>
          </p:grpSpPr>
          <p:sp>
            <p:nvSpPr>
              <p:cNvPr id="719" name="자유형 718"/>
              <p:cNvSpPr/>
              <p:nvPr/>
            </p:nvSpPr>
            <p:spPr bwMode="auto">
              <a:xfrm rot="16200000" flipH="1">
                <a:off x="6355401" y="2423463"/>
                <a:ext cx="728531" cy="529890"/>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grpSp>
            <p:nvGrpSpPr>
              <p:cNvPr id="720" name="그룹 719"/>
              <p:cNvGrpSpPr/>
              <p:nvPr/>
            </p:nvGrpSpPr>
            <p:grpSpPr>
              <a:xfrm>
                <a:off x="4818831" y="2196279"/>
                <a:ext cx="2429889" cy="851632"/>
                <a:chOff x="4818831" y="2196279"/>
                <a:chExt cx="2429889" cy="851632"/>
              </a:xfrm>
            </p:grpSpPr>
            <p:sp>
              <p:nvSpPr>
                <p:cNvPr id="721" name="원호 720"/>
                <p:cNvSpPr/>
                <p:nvPr/>
              </p:nvSpPr>
              <p:spPr bwMode="auto">
                <a:xfrm rot="15146669">
                  <a:off x="4803530" y="2317278"/>
                  <a:ext cx="584508" cy="553906"/>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grpSp>
              <p:nvGrpSpPr>
                <p:cNvPr id="722" name="그룹 721"/>
                <p:cNvGrpSpPr/>
                <p:nvPr/>
              </p:nvGrpSpPr>
              <p:grpSpPr>
                <a:xfrm rot="10800000">
                  <a:off x="5603103" y="2196279"/>
                  <a:ext cx="863389" cy="293970"/>
                  <a:chOff x="907788" y="3429000"/>
                  <a:chExt cx="827914" cy="361335"/>
                </a:xfrm>
              </p:grpSpPr>
              <p:cxnSp>
                <p:nvCxnSpPr>
                  <p:cNvPr id="725" name="직선 연결선 724"/>
                  <p:cNvCxnSpPr/>
                  <p:nvPr/>
                </p:nvCxnSpPr>
                <p:spPr bwMode="auto">
                  <a:xfrm>
                    <a:off x="907789" y="3633173"/>
                    <a:ext cx="201561" cy="0"/>
                  </a:xfrm>
                  <a:prstGeom prst="line">
                    <a:avLst/>
                  </a:prstGeom>
                  <a:noFill/>
                  <a:ln w="19050" cap="flat" cmpd="sng" algn="ctr">
                    <a:solidFill>
                      <a:srgbClr val="0070C0"/>
                    </a:solidFill>
                    <a:prstDash val="solid"/>
                    <a:round/>
                    <a:headEnd type="none" w="med" len="med"/>
                    <a:tailEnd type="none"/>
                  </a:ln>
                  <a:effectLst/>
                </p:spPr>
              </p:cxnSp>
              <p:cxnSp>
                <p:nvCxnSpPr>
                  <p:cNvPr id="726" name="직선 연결선 725"/>
                  <p:cNvCxnSpPr/>
                  <p:nvPr/>
                </p:nvCxnSpPr>
                <p:spPr bwMode="auto">
                  <a:xfrm>
                    <a:off x="1106969" y="3429000"/>
                    <a:ext cx="0" cy="208935"/>
                  </a:xfrm>
                  <a:prstGeom prst="line">
                    <a:avLst/>
                  </a:prstGeom>
                  <a:noFill/>
                  <a:ln w="19050" cap="flat" cmpd="sng" algn="ctr">
                    <a:solidFill>
                      <a:srgbClr val="0070C0"/>
                    </a:solidFill>
                    <a:prstDash val="solid"/>
                    <a:round/>
                    <a:headEnd type="none" w="med" len="med"/>
                    <a:tailEnd type="none"/>
                  </a:ln>
                  <a:effectLst/>
                </p:spPr>
              </p:cxnSp>
              <p:cxnSp>
                <p:nvCxnSpPr>
                  <p:cNvPr id="727" name="직선 연결선 726"/>
                  <p:cNvCxnSpPr/>
                  <p:nvPr/>
                </p:nvCxnSpPr>
                <p:spPr bwMode="auto">
                  <a:xfrm>
                    <a:off x="1107281" y="3429000"/>
                    <a:ext cx="102087" cy="361335"/>
                  </a:xfrm>
                  <a:prstGeom prst="line">
                    <a:avLst/>
                  </a:prstGeom>
                  <a:noFill/>
                  <a:ln w="19050" cap="flat" cmpd="sng" algn="ctr">
                    <a:solidFill>
                      <a:srgbClr val="0070C0"/>
                    </a:solidFill>
                    <a:prstDash val="solid"/>
                    <a:round/>
                    <a:headEnd type="none" w="med" len="med"/>
                    <a:tailEnd type="none"/>
                  </a:ln>
                  <a:effectLst/>
                </p:spPr>
              </p:cxnSp>
              <p:cxnSp>
                <p:nvCxnSpPr>
                  <p:cNvPr id="728" name="직선 연결선 727"/>
                  <p:cNvCxnSpPr/>
                  <p:nvPr/>
                </p:nvCxnSpPr>
                <p:spPr bwMode="auto">
                  <a:xfrm>
                    <a:off x="120936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29" name="직선 연결선 728"/>
                  <p:cNvCxnSpPr/>
                  <p:nvPr/>
                </p:nvCxnSpPr>
                <p:spPr bwMode="auto">
                  <a:xfrm>
                    <a:off x="121443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30" name="직선 연결선 729"/>
                  <p:cNvCxnSpPr/>
                  <p:nvPr/>
                </p:nvCxnSpPr>
                <p:spPr bwMode="auto">
                  <a:xfrm>
                    <a:off x="1319213"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31" name="직선 연결선 730"/>
                  <p:cNvCxnSpPr/>
                  <p:nvPr/>
                </p:nvCxnSpPr>
                <p:spPr bwMode="auto">
                  <a:xfrm>
                    <a:off x="1324283"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32" name="직선 연결선 731"/>
                  <p:cNvCxnSpPr/>
                  <p:nvPr/>
                </p:nvCxnSpPr>
                <p:spPr bwMode="auto">
                  <a:xfrm>
                    <a:off x="142905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33" name="직선 연결선 732"/>
                  <p:cNvCxnSpPr/>
                  <p:nvPr/>
                </p:nvCxnSpPr>
                <p:spPr bwMode="auto">
                  <a:xfrm>
                    <a:off x="143412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34" name="직선 연결선 733"/>
                  <p:cNvCxnSpPr/>
                  <p:nvPr/>
                </p:nvCxnSpPr>
                <p:spPr bwMode="auto">
                  <a:xfrm>
                    <a:off x="1538903" y="3637935"/>
                    <a:ext cx="0" cy="152400"/>
                  </a:xfrm>
                  <a:prstGeom prst="line">
                    <a:avLst/>
                  </a:prstGeom>
                  <a:noFill/>
                  <a:ln w="19050" cap="flat" cmpd="sng" algn="ctr">
                    <a:solidFill>
                      <a:srgbClr val="0070C0"/>
                    </a:solidFill>
                    <a:prstDash val="solid"/>
                    <a:round/>
                    <a:headEnd type="none" w="med" len="med"/>
                    <a:tailEnd type="none"/>
                  </a:ln>
                  <a:effectLst/>
                </p:spPr>
              </p:cxnSp>
              <p:cxnSp>
                <p:nvCxnSpPr>
                  <p:cNvPr id="735" name="직선 연결선 734"/>
                  <p:cNvCxnSpPr/>
                  <p:nvPr/>
                </p:nvCxnSpPr>
                <p:spPr bwMode="auto">
                  <a:xfrm>
                    <a:off x="1534141" y="3640316"/>
                    <a:ext cx="201561" cy="0"/>
                  </a:xfrm>
                  <a:prstGeom prst="line">
                    <a:avLst/>
                  </a:prstGeom>
                  <a:noFill/>
                  <a:ln w="19050" cap="flat" cmpd="sng" algn="ctr">
                    <a:solidFill>
                      <a:srgbClr val="0070C0"/>
                    </a:solidFill>
                    <a:prstDash val="solid"/>
                    <a:round/>
                    <a:headEnd type="none" w="med" len="med"/>
                    <a:tailEnd type="none"/>
                  </a:ln>
                  <a:effectLst/>
                </p:spPr>
              </p:cxnSp>
            </p:grpSp>
            <p:sp>
              <p:nvSpPr>
                <p:cNvPr id="723" name="자유형 722"/>
                <p:cNvSpPr/>
                <p:nvPr/>
              </p:nvSpPr>
              <p:spPr bwMode="auto">
                <a:xfrm rot="16200000" flipH="1">
                  <a:off x="4933957" y="2369201"/>
                  <a:ext cx="729582" cy="627837"/>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724" name="원호 723"/>
                <p:cNvSpPr/>
                <p:nvPr/>
              </p:nvSpPr>
              <p:spPr bwMode="auto">
                <a:xfrm>
                  <a:off x="6574645" y="2318328"/>
                  <a:ext cx="674075" cy="604490"/>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grpSp>
        </p:grpSp>
        <p:grpSp>
          <p:nvGrpSpPr>
            <p:cNvPr id="736" name="그룹 735"/>
            <p:cNvGrpSpPr/>
            <p:nvPr/>
          </p:nvGrpSpPr>
          <p:grpSpPr>
            <a:xfrm>
              <a:off x="4223647" y="2768403"/>
              <a:ext cx="797174" cy="2279154"/>
              <a:chOff x="4223647" y="2768403"/>
              <a:chExt cx="797174" cy="2279154"/>
            </a:xfrm>
          </p:grpSpPr>
          <p:grpSp>
            <p:nvGrpSpPr>
              <p:cNvPr id="737" name="그룹 736"/>
              <p:cNvGrpSpPr/>
              <p:nvPr/>
            </p:nvGrpSpPr>
            <p:grpSpPr>
              <a:xfrm rot="5400000">
                <a:off x="3938937" y="3806452"/>
                <a:ext cx="863389" cy="293970"/>
                <a:chOff x="907788" y="3429000"/>
                <a:chExt cx="827914" cy="361335"/>
              </a:xfrm>
            </p:grpSpPr>
            <p:cxnSp>
              <p:nvCxnSpPr>
                <p:cNvPr id="742" name="직선 연결선 741"/>
                <p:cNvCxnSpPr/>
                <p:nvPr/>
              </p:nvCxnSpPr>
              <p:spPr bwMode="auto">
                <a:xfrm>
                  <a:off x="907789" y="3633173"/>
                  <a:ext cx="201561" cy="0"/>
                </a:xfrm>
                <a:prstGeom prst="line">
                  <a:avLst/>
                </a:prstGeom>
                <a:noFill/>
                <a:ln w="19050" cap="flat" cmpd="sng" algn="ctr">
                  <a:solidFill>
                    <a:srgbClr val="0070C0"/>
                  </a:solidFill>
                  <a:prstDash val="solid"/>
                  <a:round/>
                  <a:headEnd type="none" w="med" len="med"/>
                  <a:tailEnd type="none"/>
                </a:ln>
                <a:effectLst/>
              </p:spPr>
            </p:cxnSp>
            <p:cxnSp>
              <p:nvCxnSpPr>
                <p:cNvPr id="743" name="직선 연결선 742"/>
                <p:cNvCxnSpPr/>
                <p:nvPr/>
              </p:nvCxnSpPr>
              <p:spPr bwMode="auto">
                <a:xfrm>
                  <a:off x="1106969" y="3429000"/>
                  <a:ext cx="0" cy="208935"/>
                </a:xfrm>
                <a:prstGeom prst="line">
                  <a:avLst/>
                </a:prstGeom>
                <a:noFill/>
                <a:ln w="19050" cap="flat" cmpd="sng" algn="ctr">
                  <a:solidFill>
                    <a:srgbClr val="0070C0"/>
                  </a:solidFill>
                  <a:prstDash val="solid"/>
                  <a:round/>
                  <a:headEnd type="none" w="med" len="med"/>
                  <a:tailEnd type="none"/>
                </a:ln>
                <a:effectLst/>
              </p:spPr>
            </p:cxnSp>
            <p:cxnSp>
              <p:nvCxnSpPr>
                <p:cNvPr id="744" name="직선 연결선 743"/>
                <p:cNvCxnSpPr/>
                <p:nvPr/>
              </p:nvCxnSpPr>
              <p:spPr bwMode="auto">
                <a:xfrm>
                  <a:off x="1107281" y="3429000"/>
                  <a:ext cx="102087" cy="361335"/>
                </a:xfrm>
                <a:prstGeom prst="line">
                  <a:avLst/>
                </a:prstGeom>
                <a:noFill/>
                <a:ln w="19050" cap="flat" cmpd="sng" algn="ctr">
                  <a:solidFill>
                    <a:srgbClr val="0070C0"/>
                  </a:solidFill>
                  <a:prstDash val="solid"/>
                  <a:round/>
                  <a:headEnd type="none" w="med" len="med"/>
                  <a:tailEnd type="none"/>
                </a:ln>
                <a:effectLst/>
              </p:spPr>
            </p:cxnSp>
            <p:cxnSp>
              <p:nvCxnSpPr>
                <p:cNvPr id="745" name="직선 연결선 744"/>
                <p:cNvCxnSpPr/>
                <p:nvPr/>
              </p:nvCxnSpPr>
              <p:spPr bwMode="auto">
                <a:xfrm>
                  <a:off x="120936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46" name="직선 연결선 745"/>
                <p:cNvCxnSpPr/>
                <p:nvPr/>
              </p:nvCxnSpPr>
              <p:spPr bwMode="auto">
                <a:xfrm>
                  <a:off x="121443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47" name="직선 연결선 746"/>
                <p:cNvCxnSpPr/>
                <p:nvPr/>
              </p:nvCxnSpPr>
              <p:spPr bwMode="auto">
                <a:xfrm>
                  <a:off x="1319213"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48" name="직선 연결선 747"/>
                <p:cNvCxnSpPr/>
                <p:nvPr/>
              </p:nvCxnSpPr>
              <p:spPr bwMode="auto">
                <a:xfrm>
                  <a:off x="1324283"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49" name="직선 연결선 748"/>
                <p:cNvCxnSpPr/>
                <p:nvPr/>
              </p:nvCxnSpPr>
              <p:spPr bwMode="auto">
                <a:xfrm>
                  <a:off x="1429058" y="3429000"/>
                  <a:ext cx="0" cy="361335"/>
                </a:xfrm>
                <a:prstGeom prst="line">
                  <a:avLst/>
                </a:prstGeom>
                <a:noFill/>
                <a:ln w="19050" cap="flat" cmpd="sng" algn="ctr">
                  <a:solidFill>
                    <a:srgbClr val="0070C0"/>
                  </a:solidFill>
                  <a:prstDash val="solid"/>
                  <a:round/>
                  <a:headEnd type="none" w="med" len="med"/>
                  <a:tailEnd type="none"/>
                </a:ln>
                <a:effectLst/>
              </p:spPr>
            </p:cxnSp>
            <p:cxnSp>
              <p:nvCxnSpPr>
                <p:cNvPr id="750" name="직선 연결선 749"/>
                <p:cNvCxnSpPr/>
                <p:nvPr/>
              </p:nvCxnSpPr>
              <p:spPr bwMode="auto">
                <a:xfrm>
                  <a:off x="1434128" y="3429000"/>
                  <a:ext cx="104775" cy="361335"/>
                </a:xfrm>
                <a:prstGeom prst="line">
                  <a:avLst/>
                </a:prstGeom>
                <a:noFill/>
                <a:ln w="19050" cap="flat" cmpd="sng" algn="ctr">
                  <a:solidFill>
                    <a:srgbClr val="0070C0"/>
                  </a:solidFill>
                  <a:prstDash val="solid"/>
                  <a:round/>
                  <a:headEnd type="none" w="med" len="med"/>
                  <a:tailEnd type="none"/>
                </a:ln>
                <a:effectLst/>
              </p:spPr>
            </p:cxnSp>
            <p:cxnSp>
              <p:nvCxnSpPr>
                <p:cNvPr id="751" name="직선 연결선 750"/>
                <p:cNvCxnSpPr/>
                <p:nvPr/>
              </p:nvCxnSpPr>
              <p:spPr bwMode="auto">
                <a:xfrm>
                  <a:off x="1538903" y="3637935"/>
                  <a:ext cx="0" cy="152400"/>
                </a:xfrm>
                <a:prstGeom prst="line">
                  <a:avLst/>
                </a:prstGeom>
                <a:noFill/>
                <a:ln w="19050" cap="flat" cmpd="sng" algn="ctr">
                  <a:solidFill>
                    <a:srgbClr val="0070C0"/>
                  </a:solidFill>
                  <a:prstDash val="solid"/>
                  <a:round/>
                  <a:headEnd type="none" w="med" len="med"/>
                  <a:tailEnd type="none"/>
                </a:ln>
                <a:effectLst/>
              </p:spPr>
            </p:cxnSp>
            <p:cxnSp>
              <p:nvCxnSpPr>
                <p:cNvPr id="752" name="직선 연결선 751"/>
                <p:cNvCxnSpPr/>
                <p:nvPr/>
              </p:nvCxnSpPr>
              <p:spPr bwMode="auto">
                <a:xfrm>
                  <a:off x="1534141" y="3640316"/>
                  <a:ext cx="201561" cy="0"/>
                </a:xfrm>
                <a:prstGeom prst="line">
                  <a:avLst/>
                </a:prstGeom>
                <a:noFill/>
                <a:ln w="19050" cap="flat" cmpd="sng" algn="ctr">
                  <a:solidFill>
                    <a:srgbClr val="0070C0"/>
                  </a:solidFill>
                  <a:prstDash val="solid"/>
                  <a:round/>
                  <a:headEnd type="none" w="med" len="med"/>
                  <a:tailEnd type="none"/>
                </a:ln>
                <a:effectLst/>
              </p:spPr>
            </p:cxnSp>
          </p:grpSp>
          <p:sp>
            <p:nvSpPr>
              <p:cNvPr id="738" name="원호 737"/>
              <p:cNvSpPr/>
              <p:nvPr/>
            </p:nvSpPr>
            <p:spPr bwMode="auto">
              <a:xfrm rot="16014866">
                <a:off x="4312293" y="2803196"/>
                <a:ext cx="674075" cy="604490"/>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sp>
            <p:nvSpPr>
              <p:cNvPr id="739" name="자유형 738"/>
              <p:cNvSpPr/>
              <p:nvPr/>
            </p:nvSpPr>
            <p:spPr bwMode="auto">
              <a:xfrm>
                <a:off x="4346048" y="4194903"/>
                <a:ext cx="0" cy="504825"/>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740" name="원호 739"/>
              <p:cNvSpPr/>
              <p:nvPr/>
            </p:nvSpPr>
            <p:spPr bwMode="auto">
              <a:xfrm rot="10800000">
                <a:off x="4346746" y="4317458"/>
                <a:ext cx="674075" cy="730099"/>
              </a:xfrm>
              <a:prstGeom prst="arc">
                <a:avLst>
                  <a:gd name="adj1" fmla="val 16848942"/>
                  <a:gd name="adj2" fmla="val 0"/>
                </a:avLst>
              </a:prstGeom>
              <a:noFill/>
              <a:ln w="19050" cap="flat" cmpd="sng" algn="ctr">
                <a:solidFill>
                  <a:srgbClr val="0070C0"/>
                </a:solidFill>
                <a:prstDash val="solid"/>
                <a:round/>
                <a:headEnd type="none" w="med" len="med"/>
                <a:tailEnd type="none"/>
              </a:ln>
              <a:effectLst/>
            </p:spPr>
            <p:txBody>
              <a:bodyPr rtlCol="0" anchor="ctr"/>
              <a:lstStyle/>
              <a:p>
                <a:pPr algn="ctr"/>
                <a:endParaRPr lang="ko-KR" altLang="en-US"/>
              </a:p>
            </p:txBody>
          </p:sp>
          <p:sp>
            <p:nvSpPr>
              <p:cNvPr id="741" name="자유형 740"/>
              <p:cNvSpPr/>
              <p:nvPr/>
            </p:nvSpPr>
            <p:spPr bwMode="auto">
              <a:xfrm>
                <a:off x="4350810" y="3044235"/>
                <a:ext cx="0" cy="504825"/>
              </a:xfrm>
              <a:custGeom>
                <a:avLst/>
                <a:gdLst>
                  <a:gd name="connsiteX0" fmla="*/ 0 w 0"/>
                  <a:gd name="connsiteY0" fmla="*/ 0 h 504825"/>
                  <a:gd name="connsiteX1" fmla="*/ 0 w 0"/>
                  <a:gd name="connsiteY1" fmla="*/ 504825 h 504825"/>
                </a:gdLst>
                <a:ahLst/>
                <a:cxnLst>
                  <a:cxn ang="0">
                    <a:pos x="connsiteX0" y="connsiteY0"/>
                  </a:cxn>
                  <a:cxn ang="0">
                    <a:pos x="connsiteX1" y="connsiteY1"/>
                  </a:cxn>
                </a:cxnLst>
                <a:rect l="l" t="t" r="r" b="b"/>
                <a:pathLst>
                  <a:path h="504825">
                    <a:moveTo>
                      <a:pt x="0" y="0"/>
                    </a:moveTo>
                    <a:lnTo>
                      <a:pt x="0" y="504825"/>
                    </a:ln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grpSp>
      </p:grpSp>
      <p:grpSp>
        <p:nvGrpSpPr>
          <p:cNvPr id="11" name="그룹 10">
            <a:extLst>
              <a:ext uri="{FF2B5EF4-FFF2-40B4-BE49-F238E27FC236}">
                <a16:creationId xmlns:a16="http://schemas.microsoft.com/office/drawing/2014/main" id="{006F24E1-28A7-B842-A58A-EDBE577F8435}"/>
              </a:ext>
            </a:extLst>
          </p:cNvPr>
          <p:cNvGrpSpPr/>
          <p:nvPr/>
        </p:nvGrpSpPr>
        <p:grpSpPr>
          <a:xfrm>
            <a:off x="2862841" y="5440689"/>
            <a:ext cx="1735530" cy="814863"/>
            <a:chOff x="2862841" y="5440689"/>
            <a:chExt cx="1735530" cy="814863"/>
          </a:xfrm>
        </p:grpSpPr>
        <p:sp>
          <p:nvSpPr>
            <p:cNvPr id="790" name="타원 789"/>
            <p:cNvSpPr/>
            <p:nvPr/>
          </p:nvSpPr>
          <p:spPr bwMode="auto">
            <a:xfrm>
              <a:off x="2916044" y="5440689"/>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91" name="타원 790"/>
            <p:cNvSpPr/>
            <p:nvPr/>
          </p:nvSpPr>
          <p:spPr bwMode="auto">
            <a:xfrm>
              <a:off x="2916044" y="5775913"/>
              <a:ext cx="145922" cy="14592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92" name="타원 791"/>
            <p:cNvSpPr/>
            <p:nvPr/>
          </p:nvSpPr>
          <p:spPr bwMode="auto">
            <a:xfrm>
              <a:off x="2916044" y="6109630"/>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83" name="자유형 782"/>
            <p:cNvSpPr/>
            <p:nvPr/>
          </p:nvSpPr>
          <p:spPr bwMode="auto">
            <a:xfrm>
              <a:off x="2862841" y="5518360"/>
              <a:ext cx="59058" cy="662940"/>
            </a:xfrm>
            <a:custGeom>
              <a:avLst/>
              <a:gdLst>
                <a:gd name="connsiteX0" fmla="*/ 228610 w 236230"/>
                <a:gd name="connsiteY0" fmla="*/ 0 h 662940"/>
                <a:gd name="connsiteX1" fmla="*/ 10 w 236230"/>
                <a:gd name="connsiteY1" fmla="*/ 373380 h 662940"/>
                <a:gd name="connsiteX2" fmla="*/ 236230 w 236230"/>
                <a:gd name="connsiteY2" fmla="*/ 662940 h 662940"/>
              </a:gdLst>
              <a:ahLst/>
              <a:cxnLst>
                <a:cxn ang="0">
                  <a:pos x="connsiteX0" y="connsiteY0"/>
                </a:cxn>
                <a:cxn ang="0">
                  <a:pos x="connsiteX1" y="connsiteY1"/>
                </a:cxn>
                <a:cxn ang="0">
                  <a:pos x="connsiteX2" y="connsiteY2"/>
                </a:cxn>
              </a:cxnLst>
              <a:rect l="l" t="t" r="r" b="b"/>
              <a:pathLst>
                <a:path w="236230" h="662940">
                  <a:moveTo>
                    <a:pt x="228610" y="0"/>
                  </a:moveTo>
                  <a:cubicBezTo>
                    <a:pt x="113675" y="131445"/>
                    <a:pt x="-1260" y="262890"/>
                    <a:pt x="10" y="373380"/>
                  </a:cubicBezTo>
                  <a:cubicBezTo>
                    <a:pt x="1280" y="483870"/>
                    <a:pt x="118755" y="573405"/>
                    <a:pt x="236230" y="662940"/>
                  </a:cubicBez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795" name="타원 794"/>
            <p:cNvSpPr/>
            <p:nvPr/>
          </p:nvSpPr>
          <p:spPr bwMode="auto">
            <a:xfrm>
              <a:off x="4431078" y="554475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96" name="타원 795"/>
            <p:cNvSpPr/>
            <p:nvPr/>
          </p:nvSpPr>
          <p:spPr bwMode="auto">
            <a:xfrm>
              <a:off x="4151784" y="5775913"/>
              <a:ext cx="145922" cy="145922"/>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97" name="타원 796"/>
            <p:cNvSpPr/>
            <p:nvPr/>
          </p:nvSpPr>
          <p:spPr bwMode="auto">
            <a:xfrm>
              <a:off x="4452449" y="6010841"/>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98" name="자유형 797"/>
            <p:cNvSpPr/>
            <p:nvPr/>
          </p:nvSpPr>
          <p:spPr bwMode="auto">
            <a:xfrm>
              <a:off x="4005863" y="5630305"/>
              <a:ext cx="446586" cy="444400"/>
            </a:xfrm>
            <a:custGeom>
              <a:avLst/>
              <a:gdLst>
                <a:gd name="connsiteX0" fmla="*/ 228610 w 236230"/>
                <a:gd name="connsiteY0" fmla="*/ 0 h 662940"/>
                <a:gd name="connsiteX1" fmla="*/ 10 w 236230"/>
                <a:gd name="connsiteY1" fmla="*/ 373380 h 662940"/>
                <a:gd name="connsiteX2" fmla="*/ 236230 w 236230"/>
                <a:gd name="connsiteY2" fmla="*/ 662940 h 662940"/>
              </a:gdLst>
              <a:ahLst/>
              <a:cxnLst>
                <a:cxn ang="0">
                  <a:pos x="connsiteX0" y="connsiteY0"/>
                </a:cxn>
                <a:cxn ang="0">
                  <a:pos x="connsiteX1" y="connsiteY1"/>
                </a:cxn>
                <a:cxn ang="0">
                  <a:pos x="connsiteX2" y="connsiteY2"/>
                </a:cxn>
              </a:cxnLst>
              <a:rect l="l" t="t" r="r" b="b"/>
              <a:pathLst>
                <a:path w="236230" h="662940">
                  <a:moveTo>
                    <a:pt x="228610" y="0"/>
                  </a:moveTo>
                  <a:cubicBezTo>
                    <a:pt x="113675" y="131445"/>
                    <a:pt x="-1260" y="262890"/>
                    <a:pt x="10" y="373380"/>
                  </a:cubicBezTo>
                  <a:cubicBezTo>
                    <a:pt x="1280" y="483870"/>
                    <a:pt x="118755" y="573405"/>
                    <a:pt x="236230" y="662940"/>
                  </a:cubicBezTo>
                </a:path>
              </a:pathLst>
            </a:custGeom>
            <a:noFill/>
            <a:ln w="19050" cap="flat" cmpd="sng" algn="ctr">
              <a:solidFill>
                <a:srgbClr val="0070C0"/>
              </a:solidFill>
              <a:prstDash val="solid"/>
              <a:round/>
              <a:headEnd type="none" w="med" len="med"/>
              <a:tailEnd type="none" w="med" len="med"/>
            </a:ln>
            <a:effectLst/>
          </p:spPr>
          <p:txBody>
            <a:bodyPr rtlCol="0" anchor="ctr"/>
            <a:lstStyle/>
            <a:p>
              <a:pPr algn="ctr"/>
              <a:endParaRPr lang="ko-KR" altLang="en-US"/>
            </a:p>
          </p:txBody>
        </p:sp>
        <p:sp>
          <p:nvSpPr>
            <p:cNvPr id="805" name="오른쪽 화살표 804"/>
            <p:cNvSpPr/>
            <p:nvPr/>
          </p:nvSpPr>
          <p:spPr bwMode="auto">
            <a:xfrm rot="12964087">
              <a:off x="4289007" y="5488826"/>
              <a:ext cx="132328" cy="9605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8" name="오른쪽 화살표 807"/>
            <p:cNvSpPr/>
            <p:nvPr/>
          </p:nvSpPr>
          <p:spPr bwMode="auto">
            <a:xfrm rot="8724846">
              <a:off x="4313322" y="6133275"/>
              <a:ext cx="132328" cy="9605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grpSp>
      <p:grpSp>
        <p:nvGrpSpPr>
          <p:cNvPr id="3" name="그룹 2">
            <a:extLst>
              <a:ext uri="{FF2B5EF4-FFF2-40B4-BE49-F238E27FC236}">
                <a16:creationId xmlns:a16="http://schemas.microsoft.com/office/drawing/2014/main" id="{2A400BC4-7B2D-7547-AC32-AA1DCF0D671A}"/>
              </a:ext>
            </a:extLst>
          </p:cNvPr>
          <p:cNvGrpSpPr/>
          <p:nvPr/>
        </p:nvGrpSpPr>
        <p:grpSpPr>
          <a:xfrm>
            <a:off x="2916044" y="2583118"/>
            <a:ext cx="2574490" cy="851005"/>
            <a:chOff x="2916044" y="2583118"/>
            <a:chExt cx="2574490" cy="851005"/>
          </a:xfrm>
        </p:grpSpPr>
        <p:sp>
          <p:nvSpPr>
            <p:cNvPr id="27" name="직사각형 26"/>
            <p:cNvSpPr/>
            <p:nvPr/>
          </p:nvSpPr>
          <p:spPr bwMode="auto">
            <a:xfrm>
              <a:off x="2989005" y="2725172"/>
              <a:ext cx="609600" cy="578130"/>
            </a:xfrm>
            <a:prstGeom prst="rect">
              <a:avLst/>
            </a:prstGeom>
            <a:noFill/>
            <a:ln w="19050" cap="flat" cmpd="sng" algn="ctr">
              <a:solidFill>
                <a:srgbClr val="FF0000"/>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53" name="직사각형 752"/>
            <p:cNvSpPr/>
            <p:nvPr/>
          </p:nvSpPr>
          <p:spPr bwMode="auto">
            <a:xfrm>
              <a:off x="3923069" y="2725172"/>
              <a:ext cx="1494504" cy="578130"/>
            </a:xfrm>
            <a:prstGeom prst="rect">
              <a:avLst/>
            </a:prstGeom>
            <a:noFill/>
            <a:ln w="19050" cap="flat" cmpd="sng" algn="ctr">
              <a:solidFill>
                <a:srgbClr val="FF0000"/>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57" name="타원 756"/>
            <p:cNvSpPr/>
            <p:nvPr/>
          </p:nvSpPr>
          <p:spPr bwMode="auto">
            <a:xfrm>
              <a:off x="2916044" y="265664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58" name="타원 757"/>
            <p:cNvSpPr/>
            <p:nvPr/>
          </p:nvSpPr>
          <p:spPr bwMode="auto">
            <a:xfrm>
              <a:off x="3525644" y="265664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59" name="타원 758"/>
            <p:cNvSpPr/>
            <p:nvPr/>
          </p:nvSpPr>
          <p:spPr bwMode="auto">
            <a:xfrm>
              <a:off x="2916044" y="318810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0" name="타원 759"/>
            <p:cNvSpPr/>
            <p:nvPr/>
          </p:nvSpPr>
          <p:spPr bwMode="auto">
            <a:xfrm>
              <a:off x="3525644" y="318810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1" name="타원 760"/>
            <p:cNvSpPr/>
            <p:nvPr/>
          </p:nvSpPr>
          <p:spPr bwMode="auto">
            <a:xfrm>
              <a:off x="3850108" y="265664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2" name="타원 761"/>
            <p:cNvSpPr/>
            <p:nvPr/>
          </p:nvSpPr>
          <p:spPr bwMode="auto">
            <a:xfrm>
              <a:off x="3850108" y="318810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3" name="타원 762"/>
            <p:cNvSpPr/>
            <p:nvPr/>
          </p:nvSpPr>
          <p:spPr bwMode="auto">
            <a:xfrm>
              <a:off x="5344612" y="2676306"/>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4" name="타원 763"/>
            <p:cNvSpPr/>
            <p:nvPr/>
          </p:nvSpPr>
          <p:spPr bwMode="auto">
            <a:xfrm>
              <a:off x="5344612" y="3207766"/>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84" name="오른쪽 화살표 783"/>
            <p:cNvSpPr/>
            <p:nvPr/>
          </p:nvSpPr>
          <p:spPr bwMode="auto">
            <a:xfrm rot="10800000">
              <a:off x="5067746" y="2583118"/>
              <a:ext cx="286198" cy="9605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0" name="오른쪽 화살표 799"/>
            <p:cNvSpPr/>
            <p:nvPr/>
          </p:nvSpPr>
          <p:spPr bwMode="auto">
            <a:xfrm rot="10800000">
              <a:off x="5067746" y="3338073"/>
              <a:ext cx="286198" cy="9605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1" name="오른쪽 화살표 800"/>
            <p:cNvSpPr/>
            <p:nvPr/>
          </p:nvSpPr>
          <p:spPr bwMode="auto">
            <a:xfrm>
              <a:off x="4009274" y="2583118"/>
              <a:ext cx="286198" cy="9605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9" name="오른쪽 화살표 808"/>
            <p:cNvSpPr/>
            <p:nvPr/>
          </p:nvSpPr>
          <p:spPr bwMode="auto">
            <a:xfrm>
              <a:off x="4009274" y="3335586"/>
              <a:ext cx="286198" cy="9605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grpSp>
      <p:grpSp>
        <p:nvGrpSpPr>
          <p:cNvPr id="9" name="그룹 8">
            <a:extLst>
              <a:ext uri="{FF2B5EF4-FFF2-40B4-BE49-F238E27FC236}">
                <a16:creationId xmlns:a16="http://schemas.microsoft.com/office/drawing/2014/main" id="{7D705618-739F-5C4F-93F5-09525FB34D7E}"/>
              </a:ext>
            </a:extLst>
          </p:cNvPr>
          <p:cNvGrpSpPr/>
          <p:nvPr/>
        </p:nvGrpSpPr>
        <p:grpSpPr>
          <a:xfrm>
            <a:off x="2916044" y="4068452"/>
            <a:ext cx="2297624" cy="677382"/>
            <a:chOff x="2916044" y="4068452"/>
            <a:chExt cx="2297624" cy="677382"/>
          </a:xfrm>
        </p:grpSpPr>
        <p:sp>
          <p:nvSpPr>
            <p:cNvPr id="765" name="타원 764"/>
            <p:cNvSpPr/>
            <p:nvPr/>
          </p:nvSpPr>
          <p:spPr bwMode="auto">
            <a:xfrm>
              <a:off x="2916044" y="406845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6" name="타원 765"/>
            <p:cNvSpPr/>
            <p:nvPr/>
          </p:nvSpPr>
          <p:spPr bwMode="auto">
            <a:xfrm>
              <a:off x="3525644" y="406845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7" name="타원 766"/>
            <p:cNvSpPr/>
            <p:nvPr/>
          </p:nvSpPr>
          <p:spPr bwMode="auto">
            <a:xfrm>
              <a:off x="2916044" y="459991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68" name="타원 767"/>
            <p:cNvSpPr/>
            <p:nvPr/>
          </p:nvSpPr>
          <p:spPr bwMode="auto">
            <a:xfrm>
              <a:off x="3525644" y="459991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cxnSp>
          <p:nvCxnSpPr>
            <p:cNvPr id="32" name="직선 연결선 31"/>
            <p:cNvCxnSpPr>
              <a:stCxn id="767" idx="7"/>
              <a:endCxn id="766" idx="3"/>
            </p:cNvCxnSpPr>
            <p:nvPr/>
          </p:nvCxnSpPr>
          <p:spPr bwMode="auto">
            <a:xfrm flipV="1">
              <a:off x="3040596" y="4193004"/>
              <a:ext cx="506418" cy="428278"/>
            </a:xfrm>
            <a:prstGeom prst="line">
              <a:avLst/>
            </a:prstGeom>
            <a:noFill/>
            <a:ln w="19050" cap="flat" cmpd="sng" algn="ctr">
              <a:solidFill>
                <a:srgbClr val="00B050"/>
              </a:solidFill>
              <a:prstDash val="solid"/>
              <a:round/>
              <a:headEnd type="none" w="med" len="med"/>
              <a:tailEnd type="none"/>
            </a:ln>
            <a:effectLst/>
          </p:spPr>
        </p:cxnSp>
        <p:cxnSp>
          <p:nvCxnSpPr>
            <p:cNvPr id="769" name="직선 연결선 768"/>
            <p:cNvCxnSpPr>
              <a:stCxn id="765" idx="5"/>
              <a:endCxn id="768" idx="1"/>
            </p:cNvCxnSpPr>
            <p:nvPr/>
          </p:nvCxnSpPr>
          <p:spPr bwMode="auto">
            <a:xfrm>
              <a:off x="3040596" y="4193004"/>
              <a:ext cx="506418" cy="428278"/>
            </a:xfrm>
            <a:prstGeom prst="line">
              <a:avLst/>
            </a:prstGeom>
            <a:noFill/>
            <a:ln w="19050" cap="flat" cmpd="sng" algn="ctr">
              <a:solidFill>
                <a:srgbClr val="00B050"/>
              </a:solidFill>
              <a:prstDash val="solid"/>
              <a:round/>
              <a:headEnd type="none" w="med" len="med"/>
              <a:tailEnd type="none"/>
            </a:ln>
            <a:effectLst/>
          </p:spPr>
        </p:cxnSp>
        <p:sp>
          <p:nvSpPr>
            <p:cNvPr id="771" name="타원 770"/>
            <p:cNvSpPr/>
            <p:nvPr/>
          </p:nvSpPr>
          <p:spPr bwMode="auto">
            <a:xfrm>
              <a:off x="4306526" y="4167596"/>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72" name="타원 771"/>
            <p:cNvSpPr/>
            <p:nvPr/>
          </p:nvSpPr>
          <p:spPr bwMode="auto">
            <a:xfrm>
              <a:off x="5067746" y="4139460"/>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73" name="타원 772"/>
            <p:cNvSpPr/>
            <p:nvPr/>
          </p:nvSpPr>
          <p:spPr bwMode="auto">
            <a:xfrm>
              <a:off x="4005862" y="459991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774" name="타원 773"/>
            <p:cNvSpPr/>
            <p:nvPr/>
          </p:nvSpPr>
          <p:spPr bwMode="auto">
            <a:xfrm>
              <a:off x="4615462" y="4599912"/>
              <a:ext cx="145922" cy="145922"/>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cxnSp>
          <p:nvCxnSpPr>
            <p:cNvPr id="775" name="직선 연결선 774"/>
            <p:cNvCxnSpPr>
              <a:endCxn id="772" idx="3"/>
            </p:cNvCxnSpPr>
            <p:nvPr/>
          </p:nvCxnSpPr>
          <p:spPr bwMode="auto">
            <a:xfrm flipV="1">
              <a:off x="4142676" y="4264013"/>
              <a:ext cx="946440" cy="376687"/>
            </a:xfrm>
            <a:prstGeom prst="line">
              <a:avLst/>
            </a:prstGeom>
            <a:noFill/>
            <a:ln w="19050" cap="flat" cmpd="sng" algn="ctr">
              <a:solidFill>
                <a:srgbClr val="00B050"/>
              </a:solidFill>
              <a:prstDash val="solid"/>
              <a:round/>
              <a:headEnd type="none" w="med" len="med"/>
              <a:tailEnd type="none"/>
            </a:ln>
            <a:effectLst/>
          </p:spPr>
        </p:cxnSp>
        <p:cxnSp>
          <p:nvCxnSpPr>
            <p:cNvPr id="777" name="직선 연결선 776"/>
            <p:cNvCxnSpPr>
              <a:stCxn id="771" idx="5"/>
              <a:endCxn id="774" idx="1"/>
            </p:cNvCxnSpPr>
            <p:nvPr/>
          </p:nvCxnSpPr>
          <p:spPr bwMode="auto">
            <a:xfrm>
              <a:off x="4431078" y="4292148"/>
              <a:ext cx="205754" cy="329134"/>
            </a:xfrm>
            <a:prstGeom prst="line">
              <a:avLst/>
            </a:prstGeom>
            <a:noFill/>
            <a:ln w="19050" cap="flat" cmpd="sng" algn="ctr">
              <a:solidFill>
                <a:srgbClr val="00B050"/>
              </a:solidFill>
              <a:prstDash val="solid"/>
              <a:round/>
              <a:headEnd type="none" w="med" len="med"/>
              <a:tailEnd type="none"/>
            </a:ln>
            <a:effectLst/>
          </p:spPr>
        </p:cxnSp>
        <p:sp>
          <p:nvSpPr>
            <p:cNvPr id="802" name="오른쪽 화살표 801"/>
            <p:cNvSpPr/>
            <p:nvPr/>
          </p:nvSpPr>
          <p:spPr bwMode="auto">
            <a:xfrm rot="14192463">
              <a:off x="4455662" y="4151018"/>
              <a:ext cx="132328" cy="9605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6" name="오른쪽 화살표 805"/>
            <p:cNvSpPr/>
            <p:nvPr/>
          </p:nvSpPr>
          <p:spPr bwMode="auto">
            <a:xfrm rot="9504929">
              <a:off x="4879225" y="4161042"/>
              <a:ext cx="165448" cy="9605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07" name="오른쪽 화살표 806"/>
            <p:cNvSpPr/>
            <p:nvPr/>
          </p:nvSpPr>
          <p:spPr bwMode="auto">
            <a:xfrm rot="20351419">
              <a:off x="4120593" y="4481402"/>
              <a:ext cx="165448" cy="9605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641" name="오른쪽 화살표 640"/>
            <p:cNvSpPr/>
            <p:nvPr/>
          </p:nvSpPr>
          <p:spPr bwMode="auto">
            <a:xfrm rot="3600000">
              <a:off x="4697622" y="4498723"/>
              <a:ext cx="132328" cy="96050"/>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grpSp>
    </p:spTree>
    <p:extLst>
      <p:ext uri="{BB962C8B-B14F-4D97-AF65-F5344CB8AC3E}">
        <p14:creationId xmlns:p14="http://schemas.microsoft.com/office/powerpoint/2010/main" val="39970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Mass-Spring: Internal Force (1/2)</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Arising due to tensions in the connected springs</a:t>
                </a:r>
              </a:p>
              <a:p>
                <a:r>
                  <a:rPr lang="en-US" altLang="ko-KR" dirty="0"/>
                  <a:t>Hooke’s law of elasticity: </a:t>
                </a:r>
              </a:p>
              <a:p>
                <a:pPr marL="0" indent="0" algn="ctr">
                  <a:buNone/>
                </a:pPr>
                <a14:m>
                  <m:oMath xmlns:m="http://schemas.openxmlformats.org/officeDocument/2006/math">
                    <m:r>
                      <a:rPr lang="en-US" altLang="ko-KR" b="1">
                        <a:latin typeface="Cambria Math" panose="02040503050406030204" pitchFamily="18" charset="0"/>
                      </a:rPr>
                      <m:t>𝐅</m:t>
                    </m:r>
                    <m:r>
                      <a:rPr lang="en-US" altLang="ko-KR" i="1">
                        <a:latin typeface="Cambria Math" panose="02040503050406030204" pitchFamily="18" charset="0"/>
                      </a:rPr>
                      <m:t>=−</m:t>
                    </m:r>
                    <m:r>
                      <a:rPr lang="en-US" altLang="ko-KR" i="1">
                        <a:latin typeface="Cambria Math" panose="02040503050406030204" pitchFamily="18" charset="0"/>
                      </a:rPr>
                      <m:t>𝑘</m:t>
                    </m:r>
                    <m:r>
                      <a:rPr lang="en-US" altLang="ko-KR" b="1">
                        <a:latin typeface="Cambria Math" panose="02040503050406030204" pitchFamily="18" charset="0"/>
                      </a:rPr>
                      <m:t>𝐱</m:t>
                    </m:r>
                  </m:oMath>
                </a14:m>
                <a:r>
                  <a:rPr lang="en-US" altLang="ko-KR" dirty="0"/>
                  <a:t>,</a:t>
                </a:r>
              </a:p>
              <a:p>
                <a:pPr marL="0" indent="0">
                  <a:buNone/>
                </a:pPr>
                <a:r>
                  <a:rPr lang="en-US" altLang="ko-KR" dirty="0"/>
                  <a:t>                                   </a:t>
                </a:r>
                <a14:m>
                  <m:oMath xmlns:m="http://schemas.openxmlformats.org/officeDocument/2006/math">
                    <m:r>
                      <a:rPr lang="en-US" altLang="ko-KR" i="1" dirty="0">
                        <a:latin typeface="Cambria Math" panose="02040503050406030204" pitchFamily="18" charset="0"/>
                      </a:rPr>
                      <m:t>𝑘</m:t>
                    </m:r>
                  </m:oMath>
                </a14:m>
                <a:r>
                  <a:rPr lang="en-US" altLang="ko-KR" dirty="0"/>
                  <a:t>: spring constant</a:t>
                </a:r>
                <a:br>
                  <a:rPr lang="en-US" altLang="ko-KR" dirty="0"/>
                </a:br>
                <a:r>
                  <a:rPr lang="en-US" altLang="ko-KR" dirty="0"/>
                  <a:t>                                   </a:t>
                </a:r>
                <a14:m>
                  <m:oMath xmlns:m="http://schemas.openxmlformats.org/officeDocument/2006/math">
                    <m:r>
                      <a:rPr lang="en-US" altLang="ko-KR" b="1" dirty="0">
                        <a:latin typeface="Cambria Math" panose="02040503050406030204" pitchFamily="18" charset="0"/>
                      </a:rPr>
                      <m:t>𝐱</m:t>
                    </m:r>
                  </m:oMath>
                </a14:m>
                <a:r>
                  <a:rPr lang="en-US" altLang="ko-KR" dirty="0"/>
                  <a:t>: displacement from its rest length</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000" t="-836"/>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16</a:t>
            </a:fld>
            <a:endParaRPr lang="en-US" altLang="ko-KR"/>
          </a:p>
        </p:txBody>
      </p:sp>
      <p:pic>
        <p:nvPicPr>
          <p:cNvPr id="7" name="그림 6"/>
          <p:cNvPicPr>
            <a:picLocks noChangeAspect="1"/>
          </p:cNvPicPr>
          <p:nvPr/>
        </p:nvPicPr>
        <p:blipFill>
          <a:blip r:embed="rId4"/>
          <a:stretch>
            <a:fillRect/>
          </a:stretch>
        </p:blipFill>
        <p:spPr>
          <a:xfrm>
            <a:off x="2504370" y="3167697"/>
            <a:ext cx="6562893" cy="3309303"/>
          </a:xfrm>
          <a:prstGeom prst="rect">
            <a:avLst/>
          </a:prstGeom>
        </p:spPr>
      </p:pic>
    </p:spTree>
    <p:extLst>
      <p:ext uri="{BB962C8B-B14F-4D97-AF65-F5344CB8AC3E}">
        <p14:creationId xmlns:p14="http://schemas.microsoft.com/office/powerpoint/2010/main" val="27981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51384" y="305694"/>
            <a:ext cx="9586384" cy="675034"/>
          </a:xfrm>
        </p:spPr>
        <p:txBody>
          <a:bodyPr>
            <a:noAutofit/>
          </a:bodyPr>
          <a:lstStyle/>
          <a:p>
            <a:r>
              <a:rPr lang="en-US" altLang="ko-KR" dirty="0"/>
              <a:t>Mass-Spring: Internal Force (2/2)</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sz="2400" dirty="0"/>
                  <a:t>Damping force</a:t>
                </a:r>
              </a:p>
              <a:p>
                <a:pPr lvl="1"/>
                <a:r>
                  <a:rPr lang="en-US" altLang="ko-KR" sz="2000" dirty="0"/>
                  <a:t>Essential to bring the system back to rest state</a:t>
                </a:r>
              </a:p>
              <a:p>
                <a:pPr lvl="1"/>
                <a:r>
                  <a:rPr lang="en-US" altLang="ko-KR" sz="2000" dirty="0"/>
                  <a:t>Without it the springs oscillate to infinity</a:t>
                </a:r>
              </a:p>
              <a:p>
                <a:pPr lvl="1"/>
                <a:r>
                  <a:rPr lang="en-US" altLang="ko-KR" sz="2000" dirty="0"/>
                  <a:t>Acts against the velocity of the masses to slow them down until they come back to rest</a:t>
                </a:r>
              </a:p>
              <a:p>
                <a:pPr marL="457200" lvl="1" indent="0">
                  <a:buNone/>
                </a:pPr>
                <a:r>
                  <a:rPr lang="en-US" altLang="ko-KR" sz="2000" dirty="0"/>
                  <a:t>               </a:t>
                </a:r>
                <a14:m>
                  <m:oMath xmlns:m="http://schemas.openxmlformats.org/officeDocument/2006/math">
                    <m:r>
                      <a:rPr lang="en-US" altLang="ko-KR" sz="2000" b="1" i="0" dirty="0" smtClean="0">
                        <a:latin typeface="Cambria Math" panose="02040503050406030204" pitchFamily="18" charset="0"/>
                      </a:rPr>
                      <m:t>𝐅</m:t>
                    </m:r>
                    <m:r>
                      <a:rPr lang="en-US" altLang="ko-KR" sz="2000" i="1" dirty="0" smtClean="0">
                        <a:latin typeface="Cambria Math" panose="02040503050406030204" pitchFamily="18" charset="0"/>
                      </a:rPr>
                      <m:t> = −</m:t>
                    </m:r>
                    <m:r>
                      <a:rPr lang="en-US" altLang="ko-KR" sz="2000" i="1" dirty="0" smtClean="0">
                        <a:latin typeface="Cambria Math" panose="02040503050406030204" pitchFamily="18" charset="0"/>
                      </a:rPr>
                      <m:t>𝑐</m:t>
                    </m:r>
                    <m:r>
                      <a:rPr lang="en-US" altLang="ko-KR" sz="2000" b="1" i="0" dirty="0" smtClean="0">
                        <a:latin typeface="Cambria Math" panose="02040503050406030204" pitchFamily="18" charset="0"/>
                      </a:rPr>
                      <m:t>𝐯</m:t>
                    </m:r>
                  </m:oMath>
                </a14:m>
                <a:endParaRPr lang="en-US" altLang="ko-KR" sz="2000" b="1" dirty="0"/>
              </a:p>
              <a:p>
                <a:pPr lvl="2"/>
                <a14:m>
                  <m:oMath xmlns:m="http://schemas.openxmlformats.org/officeDocument/2006/math">
                    <m:r>
                      <a:rPr lang="en-US" altLang="ko-KR" sz="2000" i="1" dirty="0" smtClean="0">
                        <a:latin typeface="Cambria Math" panose="02040503050406030204" pitchFamily="18" charset="0"/>
                      </a:rPr>
                      <m:t>𝑐</m:t>
                    </m:r>
                  </m:oMath>
                </a14:m>
                <a:r>
                  <a:rPr lang="en-US" altLang="ko-KR" sz="2000" dirty="0"/>
                  <a:t>: damping coefficient</a:t>
                </a:r>
              </a:p>
              <a:p>
                <a:pPr lvl="2"/>
                <a14:m>
                  <m:oMath xmlns:m="http://schemas.openxmlformats.org/officeDocument/2006/math">
                    <m:r>
                      <a:rPr lang="en-US" altLang="ko-KR" sz="2000" b="1" i="0" dirty="0" smtClean="0">
                        <a:latin typeface="Cambria Math" panose="02040503050406030204" pitchFamily="18" charset="0"/>
                      </a:rPr>
                      <m:t>𝐯</m:t>
                    </m:r>
                  </m:oMath>
                </a14:m>
                <a:r>
                  <a:rPr lang="en-US" altLang="ko-KR" sz="2000" dirty="0"/>
                  <a:t>: velocity of the particle     </a:t>
                </a:r>
              </a:p>
              <a:p>
                <a:r>
                  <a:rPr lang="en-US" altLang="ko-KR" sz="2400" dirty="0"/>
                  <a:t>Final spring (internal) force = spring force + damping force: </a:t>
                </a:r>
              </a:p>
              <a:p>
                <a:pPr marL="0" indent="0">
                  <a:buNone/>
                </a:pPr>
                <a:endParaRPr lang="en-US" altLang="ko-KR" sz="2400" dirty="0"/>
              </a:p>
              <a:p>
                <a:pPr marL="457200" lvl="1" indent="0">
                  <a:buNone/>
                </a:pPr>
                <a:r>
                  <a:rPr lang="en-US" altLang="ko-KR" sz="2000" dirty="0"/>
                  <a:t>       </a:t>
                </a:r>
                <a14:m>
                  <m:oMath xmlns:m="http://schemas.openxmlformats.org/officeDocument/2006/math">
                    <m:r>
                      <a:rPr lang="en-US" altLang="ko-KR" sz="2000" b="1" dirty="0">
                        <a:latin typeface="Cambria Math" panose="02040503050406030204" pitchFamily="18" charset="0"/>
                      </a:rPr>
                      <m:t>𝐅</m:t>
                    </m:r>
                    <m:r>
                      <a:rPr lang="en-US" altLang="ko-KR" sz="2000" i="1" dirty="0">
                        <a:latin typeface="Cambria Math" panose="02040503050406030204" pitchFamily="18" charset="0"/>
                      </a:rPr>
                      <m:t> =</m:t>
                    </m:r>
                    <m:r>
                      <a:rPr lang="en-US" altLang="ko-KR" sz="2000" b="0" i="1" dirty="0" smtClean="0">
                        <a:latin typeface="Cambria Math" panose="02040503050406030204" pitchFamily="18" charset="0"/>
                      </a:rPr>
                      <m:t>−</m:t>
                    </m:r>
                    <m:r>
                      <a:rPr lang="en-US" altLang="ko-KR" sz="2000" b="0" i="1" dirty="0" smtClean="0">
                        <a:latin typeface="Cambria Math" panose="02040503050406030204" pitchFamily="18" charset="0"/>
                      </a:rPr>
                      <m:t>𝑘</m:t>
                    </m:r>
                    <m:r>
                      <a:rPr lang="en-US" altLang="ko-KR" sz="2000" b="1" i="0" dirty="0" smtClean="0">
                        <a:latin typeface="Cambria Math" panose="02040503050406030204" pitchFamily="18" charset="0"/>
                      </a:rPr>
                      <m:t>𝐱</m:t>
                    </m:r>
                    <m:r>
                      <a:rPr lang="en-US" altLang="ko-KR" sz="2000" i="1" dirty="0">
                        <a:latin typeface="Cambria Math" panose="02040503050406030204" pitchFamily="18" charset="0"/>
                      </a:rPr>
                      <m:t>−</m:t>
                    </m:r>
                    <m:r>
                      <a:rPr lang="en-US" altLang="ko-KR" sz="2000" i="1" dirty="0">
                        <a:latin typeface="Cambria Math" panose="02040503050406030204" pitchFamily="18" charset="0"/>
                      </a:rPr>
                      <m:t>𝑐</m:t>
                    </m:r>
                    <m:r>
                      <a:rPr lang="en-US" altLang="ko-KR" sz="2000" b="1" dirty="0">
                        <a:latin typeface="Cambria Math" panose="02040503050406030204" pitchFamily="18" charset="0"/>
                      </a:rPr>
                      <m:t>𝐯</m:t>
                    </m:r>
                  </m:oMath>
                </a14:m>
                <a:endParaRPr lang="en-US" altLang="ko-KR" sz="20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960" t="-1489"/>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17</a:t>
            </a:fld>
            <a:endParaRPr lang="en-US" altLang="ko-KR"/>
          </a:p>
        </p:txBody>
      </p:sp>
    </p:spTree>
    <p:extLst>
      <p:ext uri="{BB962C8B-B14F-4D97-AF65-F5344CB8AC3E}">
        <p14:creationId xmlns:p14="http://schemas.microsoft.com/office/powerpoint/2010/main" val="365350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External Force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sz="2400" dirty="0"/>
                  <a:t>Vary from simulation to simulation</a:t>
                </a:r>
              </a:p>
              <a:p>
                <a:r>
                  <a:rPr lang="en-US" altLang="ko-KR" sz="2400" dirty="0"/>
                  <a:t>Gravity</a:t>
                </a:r>
              </a:p>
              <a:p>
                <a:pPr lvl="1"/>
                <a:r>
                  <a:rPr lang="en-US" altLang="ko-KR" sz="2000" dirty="0"/>
                  <a:t>Newton’s second law of motion</a:t>
                </a:r>
              </a:p>
              <a:p>
                <a:pPr marL="457200" lvl="1" indent="0">
                  <a:buNone/>
                </a:pPr>
                <a:r>
                  <a:rPr lang="en-US" altLang="ko-KR" sz="2400" dirty="0"/>
                  <a:t>        </a:t>
                </a:r>
                <a14:m>
                  <m:oMath xmlns:m="http://schemas.openxmlformats.org/officeDocument/2006/math">
                    <m:r>
                      <a:rPr lang="en-US" altLang="ko-KR" sz="2400" b="1" i="0" dirty="0" smtClean="0">
                        <a:latin typeface="Cambria Math" panose="02040503050406030204" pitchFamily="18" charset="0"/>
                      </a:rPr>
                      <m:t>𝐅</m:t>
                    </m:r>
                    <m:r>
                      <a:rPr lang="en-US" altLang="ko-KR" sz="2400" i="1" dirty="0" smtClean="0">
                        <a:latin typeface="Cambria Math" panose="02040503050406030204" pitchFamily="18" charset="0"/>
                      </a:rPr>
                      <m:t> </m:t>
                    </m:r>
                    <m:r>
                      <a:rPr lang="en-US" altLang="ko-KR" sz="2400" i="1" dirty="0">
                        <a:latin typeface="Cambria Math" panose="02040503050406030204" pitchFamily="18" charset="0"/>
                      </a:rPr>
                      <m:t>= </m:t>
                    </m:r>
                    <m:r>
                      <a:rPr lang="en-US" altLang="ko-KR" sz="2400" i="1" dirty="0">
                        <a:latin typeface="Cambria Math" panose="02040503050406030204" pitchFamily="18" charset="0"/>
                      </a:rPr>
                      <m:t>𝑚</m:t>
                    </m:r>
                    <m:r>
                      <a:rPr lang="en-US" altLang="ko-KR" sz="2400" b="1" i="0" dirty="0">
                        <a:latin typeface="Cambria Math" panose="02040503050406030204" pitchFamily="18" charset="0"/>
                      </a:rPr>
                      <m:t>𝐠</m:t>
                    </m:r>
                  </m:oMath>
                </a14:m>
                <a:endParaRPr lang="en-US" altLang="ko-KR" sz="2400" b="1" dirty="0"/>
              </a:p>
              <a:p>
                <a:pPr lvl="2"/>
                <a14:m>
                  <m:oMath xmlns:m="http://schemas.openxmlformats.org/officeDocument/2006/math">
                    <m:r>
                      <a:rPr lang="en-US" altLang="ko-KR" sz="2000" b="1" i="0" dirty="0" smtClean="0">
                        <a:latin typeface="Cambria Math" panose="02040503050406030204" pitchFamily="18" charset="0"/>
                      </a:rPr>
                      <m:t>𝐠</m:t>
                    </m:r>
                  </m:oMath>
                </a14:m>
                <a:r>
                  <a:rPr lang="en-US" altLang="ko-KR" sz="2000" dirty="0"/>
                  <a:t>: gravitational acceleration</a:t>
                </a:r>
              </a:p>
              <a:p>
                <a:r>
                  <a:rPr lang="en-US" altLang="ko-KR" sz="2400" dirty="0"/>
                  <a:t>Wind or other forces: </a:t>
                </a:r>
                <a14:m>
                  <m:oMath xmlns:m="http://schemas.openxmlformats.org/officeDocument/2006/math">
                    <m:r>
                      <a:rPr lang="en-US" altLang="ko-KR" sz="2400" b="1" i="0" dirty="0" smtClean="0">
                        <a:latin typeface="Cambria Math" panose="02040503050406030204" pitchFamily="18" charset="0"/>
                      </a:rPr>
                      <m:t>𝐖</m:t>
                    </m:r>
                  </m:oMath>
                </a14:m>
                <a:endParaRPr lang="en-US" altLang="ko-KR" sz="2400" b="1"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960" t="-1489"/>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18</a:t>
            </a:fld>
            <a:endParaRPr lang="en-US" altLang="ko-KR"/>
          </a:p>
        </p:txBody>
      </p:sp>
    </p:spTree>
    <p:extLst>
      <p:ext uri="{BB962C8B-B14F-4D97-AF65-F5344CB8AC3E}">
        <p14:creationId xmlns:p14="http://schemas.microsoft.com/office/powerpoint/2010/main" val="24438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Force to Each Particle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342900" lvl="1" indent="-342900">
                  <a:buFontTx/>
                  <a:buChar char="•"/>
                </a:pPr>
                <a14:m>
                  <m:oMath xmlns:m="http://schemas.openxmlformats.org/officeDocument/2006/math">
                    <m:r>
                      <a:rPr lang="en-US" altLang="ko-KR" sz="2000" b="1" dirty="0" smtClean="0">
                        <a:latin typeface="Cambria Math" panose="02040503050406030204" pitchFamily="18" charset="0"/>
                      </a:rPr>
                      <m:t>𝐅</m:t>
                    </m:r>
                    <m:r>
                      <a:rPr lang="en-US" altLang="ko-KR" sz="2000" i="1" dirty="0">
                        <a:latin typeface="Cambria Math" panose="02040503050406030204" pitchFamily="18" charset="0"/>
                      </a:rPr>
                      <m:t> =−</m:t>
                    </m:r>
                    <m:r>
                      <a:rPr lang="en-US" altLang="ko-KR" sz="2000" i="1" dirty="0">
                        <a:latin typeface="Cambria Math" panose="02040503050406030204" pitchFamily="18" charset="0"/>
                      </a:rPr>
                      <m:t>𝑘</m:t>
                    </m:r>
                    <m:r>
                      <a:rPr lang="en-US" altLang="ko-KR" sz="2000" b="1" dirty="0">
                        <a:latin typeface="Cambria Math" panose="02040503050406030204" pitchFamily="18" charset="0"/>
                      </a:rPr>
                      <m:t>𝐱</m:t>
                    </m:r>
                    <m:r>
                      <a:rPr lang="en-US" altLang="ko-KR" sz="2000" i="1" dirty="0">
                        <a:latin typeface="Cambria Math" panose="02040503050406030204" pitchFamily="18" charset="0"/>
                      </a:rPr>
                      <m:t>−</m:t>
                    </m:r>
                    <m:r>
                      <a:rPr lang="en-US" altLang="ko-KR" sz="2000" i="1" dirty="0">
                        <a:latin typeface="Cambria Math" panose="02040503050406030204" pitchFamily="18" charset="0"/>
                      </a:rPr>
                      <m:t>𝑐</m:t>
                    </m:r>
                    <m:r>
                      <a:rPr lang="en-US" altLang="ko-KR" sz="2000" b="1" dirty="0">
                        <a:latin typeface="Cambria Math" panose="02040503050406030204" pitchFamily="18" charset="0"/>
                      </a:rPr>
                      <m:t>𝐯</m:t>
                    </m:r>
                    <m:r>
                      <a:rPr lang="en-US" altLang="ko-KR" sz="2000" b="1" i="0" dirty="0" smtClean="0">
                        <a:latin typeface="Cambria Math" panose="02040503050406030204" pitchFamily="18" charset="0"/>
                      </a:rPr>
                      <m:t>+</m:t>
                    </m:r>
                    <m:r>
                      <a:rPr lang="en-US" altLang="ko-KR" sz="2000" i="1" dirty="0">
                        <a:latin typeface="Cambria Math" panose="02040503050406030204" pitchFamily="18" charset="0"/>
                      </a:rPr>
                      <m:t>𝑚</m:t>
                    </m:r>
                    <m:r>
                      <a:rPr lang="en-US" altLang="ko-KR" sz="2000" b="1" dirty="0">
                        <a:latin typeface="Cambria Math" panose="02040503050406030204" pitchFamily="18" charset="0"/>
                      </a:rPr>
                      <m:t>𝐠</m:t>
                    </m:r>
                    <m:r>
                      <a:rPr lang="en-US" altLang="ko-KR" sz="2000" b="1" i="0" dirty="0" smtClean="0">
                        <a:latin typeface="Cambria Math" panose="02040503050406030204" pitchFamily="18" charset="0"/>
                      </a:rPr>
                      <m:t>+</m:t>
                    </m:r>
                    <m:r>
                      <a:rPr lang="en-US" altLang="ko-KR" sz="2000" b="1" i="0" dirty="0" smtClean="0">
                        <a:latin typeface="Cambria Math" panose="02040503050406030204" pitchFamily="18" charset="0"/>
                      </a:rPr>
                      <m:t>𝐖</m:t>
                    </m:r>
                  </m:oMath>
                </a14:m>
                <a:endParaRPr lang="en-US" altLang="ko-KR" sz="2000" b="1" dirty="0"/>
              </a:p>
              <a:p>
                <a:pPr marL="342900" lvl="1" indent="-342900">
                  <a:buFontTx/>
                  <a:buChar char="•"/>
                </a:pPr>
                <a:r>
                  <a:rPr lang="en-US" altLang="ko-KR" sz="2000" dirty="0"/>
                  <a:t>Integration by Euler method</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720"/>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19</a:t>
            </a:fld>
            <a:endParaRPr lang="en-US" altLang="ko-KR"/>
          </a:p>
        </p:txBody>
      </p:sp>
    </p:spTree>
    <p:extLst>
      <p:ext uri="{BB962C8B-B14F-4D97-AF65-F5344CB8AC3E}">
        <p14:creationId xmlns:p14="http://schemas.microsoft.com/office/powerpoint/2010/main" val="33440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sz="3200" dirty="0"/>
              <a:t>Motivation</a:t>
            </a:r>
            <a:endParaRPr lang="ko-KR" altLang="en-US" sz="3200" b="0" dirty="0">
              <a:latin typeface="HY견고딕" panose="02030600000101010101" pitchFamily="18" charset="-127"/>
              <a:ea typeface="HY견고딕" panose="02030600000101010101" pitchFamily="18" charset="-127"/>
            </a:endParaRP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2</a:t>
            </a:fld>
            <a:endParaRPr lang="en-US" altLang="ko-KR" sz="1200" b="0"/>
          </a:p>
        </p:txBody>
      </p:sp>
      <p:sp>
        <p:nvSpPr>
          <p:cNvPr id="3077" name="내용 개체 틀 2"/>
          <p:cNvSpPr>
            <a:spLocks noGrp="1"/>
          </p:cNvSpPr>
          <p:nvPr>
            <p:ph idx="1"/>
          </p:nvPr>
        </p:nvSpPr>
        <p:spPr>
          <a:xfrm>
            <a:off x="583096" y="1143000"/>
            <a:ext cx="10796103" cy="5105400"/>
          </a:xfrm>
        </p:spPr>
        <p:txBody>
          <a:bodyPr/>
          <a:lstStyle/>
          <a:p>
            <a:r>
              <a:rPr lang="en-US" altLang="ko-KR" dirty="0">
                <a:ea typeface="맑은 고딕" panose="020B0503020000020004" pitchFamily="50" charset="-127"/>
              </a:rPr>
              <a:t>Physically based animation</a:t>
            </a:r>
          </a:p>
          <a:p>
            <a:pPr lvl="1"/>
            <a:r>
              <a:rPr lang="en-US" altLang="ko-KR" dirty="0"/>
              <a:t>Animation of physically plausible behaviors</a:t>
            </a:r>
          </a:p>
          <a:p>
            <a:pPr lvl="1"/>
            <a:r>
              <a:rPr lang="en-US" altLang="ko-KR" dirty="0">
                <a:ea typeface="맑은 고딕" panose="020B0503020000020004" pitchFamily="50" charset="-127"/>
              </a:rPr>
              <a:t>Realistic motion </a:t>
            </a: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r>
              <a:rPr lang="en-US" altLang="ko-KR" dirty="0">
                <a:ea typeface="맑은 고딕" panose="020B0503020000020004" pitchFamily="50" charset="-127"/>
              </a:rPr>
              <a:t>Interaction </a:t>
            </a:r>
            <a:endParaRPr lang="en-US" altLang="ko-KR" sz="1400" dirty="0"/>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AutoShape 2" descr="data:image/jpeg;base64,/9j/4AAQSkZJRgABAQAAAQABAAD/2wCEAAkGBxMTEhUTExMWFhUXGBgXFRgYGBUaGBgXHRUXFhUVFRgYHSggGBolHRcXITEiJSkrLi4uFx8zODMtNygtLisBCgoKDg0OGhAQGi0fHR0tLS0tLS0tLS4tLS0uLS0tLS0tLS0tLS0tLS0tLS0tLS0tLS0tLS0tLS0tLS0tLS0tLf/AABEIAKsBAAMBIgACEQEDEQH/xAAbAAACAwEBAQAAAAAAAAAAAAAAAwIEBQYBB//EAEAQAAIBAgQDBgMGBQMBCQAAAAECAAMRBBIhMQVBUQYiYXGBkRPB0TJCkqGx4RRDUoLwI1OiFgcVJERUcsLi8f/EABoBAQEAAwEBAAAAAAAAAAAAAAABAgMEBQb/xAAnEQEAAgIBBAEEAgMAAAAAAAAAAQIDESEEEjFBUQUTIjKRsRRCcf/aAAwDAQACEQMRAD8A+MQhCRBCEIBCEIBCEIBCEIBCEIBCEIBCEIBCEIBCEIBCEIBCEIBCEIBCEIBCEIBCEIBCEIBCEIBCEIBCEIBCEIBCeXheB7CEIBCEIBCEIBCEIBCEIBCEIBCEIBCEIBCEIBCEIBCEIBNHDcFquARkAOvea3ymdOq4a96SeVvbSFVU7J1D/No/iv8AKaNDsC7C5xNP0Ut8xJEzyBbp/wDZ2o+1iGP/ALaYH6sZYp9gsON6lZvwj10WZy1mGzEeRIk14hWG1Vx/cY0NzD9icHvkc+bt+l5bTspgx/5dD53PznOJxuuNqh9bGT/6kxA+8D5qJB0x4Nh1GlCmP7RIHA0CQTRp22PcX6TnD2nrcwh9CPnB+0TgAtSFjqO8R58pGURuJn4dOvAcKd6FI/2iKbsxgv8A06egP1mLQ7XIN6TehB/W0tJ2yoHdXHoPkZeWK23ZDBH+SPxMPnEVOxOB/pcf3v8AMya9qsMfvEeatHDtBhj/ADl9biTkYlbsXhr2BqD+4fMSu/YmjyqVf+B/+M334pSZjlqJ+IT1KwOzA+RBjlnqHMN2JTlWb1VT8xK9TsXbav70/wD7TrwZB42moca/ZBh/OX8J+sieyFW1/iJ/y+k6ypGX7kpqHFnsnX5FD6n6SH/SeJ5BPxftO4pnWNzRs1D5+ey+K/2wfJhEVOAYkb0W91+s+kipF1NY2TV8zbhdYfym9r/pFnB1P9t/wN9J3tQyKNMtMXANRYbqw81MgZ9DDRGMxQQW3bkPmY0jg4R+PqZqjE9YiQEIQgE6Ps896VujEfP5znJvdlKZdnQHoR+YPyiViJmdQ1mTQHkdPXpIEzWGCNMd4hkbe3I8mmZi8MyNlPoeomNbem2+G1Y3onNPM09+GZ4UPSZNaJi2kypkWQ9P86QhdJLkC283XoBsyOtstreW2nrPeF8OyAMwu24HSOrOQxPWc977nh7PSdP2U7r+/wCnO8S4c1KxOqm4B8RyPjMwzucYFakyGxvYjwIuLj3nGPQIM247zaOfTj67p4xWjt8SrtFkyy1GLNObNOEgmeXjjRngpRpdoriXGzMPJiP0MaOJ1h/Nf3J/WR+AJ4KPnJo2sDjNcfzCfMD6RqdpK4FrqfNZQagYopGjbap9qqo3RD7j5ywnbFudEejEfqJzbLPMsht1i9sU50n9Cpjx2so8w49PoZxZE8yQu3Xnj1A/et5gyVPitE/zFnFkQmW2Luv4tSLqwbyN5kl7sSfGQ4KlqV+pJ+UXiHsjHwMowi19eusIQmIIRgpk7KZYo4O+4/OBTmz2Uq5a/wDafkZRrUsulh7y/wAAwzCshsLG49xBEu3evmUgm8RR/wBRTTbcbHwiaTRdaoUIPqDNenf9zxb14n/ix/3WSdHv5ienhD3+0PeOpYkaHlLrNsZqm9odtejwZJ3EMqnwgAjM49AZbXB001AJI6/SFdtYkVr3km1p9tlOnw0n9Tq1WVMUbCSsYrEAkWmMOq3NSy11YW1A/KY70Li+kuU6hzXOnz6yxQw5sRlFr3Bm2kxE8vK6qL5McajemGKQvvJnD32P5S9isG410tFUHJ0LAeE3vKmJjzGmcdN7ybUs39U1a2FVvvge0qIADbMSPAQilTpDmrW6xwwmxHpcy7UNJha5v/nKUKlO1gLwFVKJXcD3nvwVboD5xoYHQqT+c9rYE8kP+eECrUw5Xmpi6iDkQPSW/isNCk9qJcfZA84GcRbncQyg8z7S4y1OgMAxI1sNZRRahbkTpFZB0ml8FjswiPhg7n2kGzh6eWkPITN4ronmQPnNTla8yOMtoqm+5Py+cqsmEYAvUie5LfdJEgu08OV3aQrsD98+kuYmrROlifKU6SU76href6yIVRpoftMR6TUwr06TK3Qg8zzEYmGpgX2HkYiri02Azef0hHUO2p6f5aeVDmFvaV0csFbqoP5CCmx3kl247G0H0IPKaGFraamZbGPoNNVodmC/bOvg7EYq7AAeciNDPKFGzkmNffQTCXVXc/lJyJE4hgBJUkc7aS0mDA1OpmDpiZmGRQwhc7aS8MKVG95fvaV6rEyTZaYoU/4nKbOpt15ftE4jB031A9RLuUG4Pp+8g1ELdRtyI2iLa8MpxRPFo3DMektP7pt1tf3hXRSNKZPoRNIrAVbbzfXL8vL6n6Z/ti/hzquU+6PUH9Y+jWZtlPymjxDFORZU062B/wDyZi4xlFsx9RN0cvHtS1Z1Mal49KuTmC7dLTxq9YGxHuPnL+FxtV+Qt11Eq4zA1GN73hiTXw7Nu1uttpX/AINxsw9yJ5UwtReR9JZpULr3mv5H6SiGHsQQ1TXpeDcLB2PsQYxOGjkx9p4+CVCMzix6XvApPRWm1iSfDp5ydNabMBb8prt8Bua+otFrw9M1x+RiBBqItcG8x+JYizWsNBNzbNY7f4ZnV8fTJIIO9uRjbZekVrE/LKGIU7oJElxy/KXqyIwvTHeHhrEl3H2h7gyNZuEw1InvMwHLQTdocOpAZlynxuJOh2dVdXYt4DQfWPfDUwMuUW5ybY7ZtfGIuxzHoPrtM3EVg2yKPHnLGOoUgTlax6DUftPOHUaJ+0xv0Og94GpQrZqVPugWBGm2hkll2oiiiMoAAfl4j9pTEOnHO4OwyAtrtNGlTpnlaZYEZ/EWmFq7d2HN2RzDYOEVrbi1434VuUzcPjOk0KGKvpNFomHpUzUsY1S2looVPCMIEUzWmDciRJIBzkUc7cv08p78PrEso5TNNTKlalbaWcgkSkm2XapMTEtNB0ETUpS7OyVEmQbW9/TaWHpRWSWLa8NdsUW/aNkrSK/ZcgeNjHCu4Gyt7iAWEy+5aGi3RYbeaqvEBUcaAAcxfUnxmRVwzDdT6ToCZ4ZnGafcOW/0qk/raYYVCrUJsGPy9ZexGDDaljf0tLZpA7jXrtEtTsdCRM4zQ5rfS8seJiVJuHNyIjuH4co/f2/WNzOOh8rwsxux2myLxLkt0mak/lU80AWJJFvA/rKOI4TTJ3IM8rg5WPL85lpiHH3z7yy05YmJ5PKLQbm1x5WlqlxZOdx5xi8K+KquxOYjlb9IipwFvut7iRg3MTiqwT7C5uYubTmsZi6rGzkjw1E6jE4tF1ZgJh4/iSvoEB8W+UIyVF9AL+QN/aaWF4M7793z39pLh3EVTRkA8V39ROgw2LVhdSDAlheGCnQqAEn7J7x6HkOW8pEWl6rx6nTvsxtYqLEW8b6TPTitJycyfC6ZSWX1B1HoTI247xHErVNJFkG0erAi62ZRuUN7efT1kfgk/ZYH8jDqi2/15V1TKY9akhVpuNxF0jJpYy6nU8NPDYvk0uMBvMMmWsLi7aTTej0un6nX42aaPl5QLXNzF06gbnHnaaph6FZifBeWRYSRaLz+ExbARIyRBi2MGyagibSw8WRBJNp4VjckgZUKIhaMAhaAlqd5E04+0iyxs0q1FntNNLdY1hATOjm6mPxVaXdYW8TLVanTKksq6AnYTA4jWOYEE89vyjOH1XqEozEqRr1tOuI0+YzX77zKeH41UXTukeI+kvUOPr99D6G/5GUK3B7fZb3H0lN+HVRsL+Rhr0Tubk3nt5cxlOiHGVzbnzA8pq4KjSUApY+O5/aUZeG4U7790eO/tNrBcIROVz1MtU2lqmZijOr9nqZ1Q5T0Oq/tMbF4KpTNmXyI1B9pu47jCJovfPhsPMzn8VjXqG7N6DQSkL/D+E1LhmY0/L7X7ToiqWAZf7gbP77H1E5XC8YdND3h0O/vNOnxmnU55T0PyMHLVp0ztTcP0VtG9L6H3lLFFibZMreIIPsZSxfE1TTc9B85RPHqxIuwIGykXUeXP8403RmvEanw08jqe8PWAiaPFUYWN0Pj3l9DuPzk81hcar1Go9xtI3VvX1J3xSNo+hjTzmf8aeZprmsO3HltHMOgTHCNSuDObDyYrma5xuunWfMOjuOcRUaZFPHGWqXEeswmkumuekrLiKtJDEKecLTGY06ImJ8ITxhGESJEil2nhEZItAhIuIy0g4hSCJ5imsp68vWMA1lXHvra83Yo3LzvqGSK0Rp8EFRA2YqT4Ai3KGEwyYd2WqwuQLEXta536S7QxVgAPKc/xTF5qrHkNB6TpfMunprTYd1gfIie/wAMOk5BKnpLtHiVVdnNuh1/WBjuJOhUZTdTb/OYlvB4B6h7o05k6D3nS8O4DTTVu+3jt6CNm1TAYl2QsaTadNm8r6zNxfEaj3B7o/pFx79Z2yUZ5ieDU6o7w16jcf54ybTbgAk8Im9xLs/UpagZ16jceYnnDuz7VLM90X/kfIHaXa7YFOkzmyqSZt4HgIGr949OQ+s6nC8MpoLKLD/N+svUsEvSTabcvX4Ir7ix6iwP6azMxXZqquqd8eG/tzn0QYdekTiKyoCSQAOZ5RtNvl/wCpswIPQ6fkZtcH4O5OdiUHhozD5Ce8a44KjjIq2U3DEAkn12EZR7Sg6VBbxGo9pWTXr4Ki+hXKf6ksD6jY+0otwV/wCWwqeH2X/CTr6GCYoMLqwI8I6nWkZVyWr4ZFVSpsQQeYNwfYyF5u4/iqqn+oFqf0qwv7HcTBTEU22vTPQ95fQ7gecmnTXqN+XpEi0m6MNSNOo1X3EQ+IQHVl8iRJqXRXJWfaYcxqY8jnKpxKf1r+IRNV0P31/EJO2JbPvWpzWW1S4iDvHjGIec5paqD76/iEkmIUffX3ExnFDoxdffepdSrAwInOrxFR99fxCPTi4/rX8Q+s1Tjl216uk+ZbVousJQHGV5sn4h9Y1eJ0W3dQfFhaTsls/yMfyaDMPitTTzM0cVjqdrCoh8mX6zB4jiQW0YEDxHrOjFXUPF+p5otfUekcPUcMArHUy9W4UCbhiPPWVuD1UNQFmUAa6kDXablTEUj/MT8S/WbHlSwnwVQcr+X0i8xGhBHnNtq9P/AHE/Ev1klr0zu6HzZfrA2aFhoJdoiVKI1l+mJGJ6CRxfEEoi7tboOZ8hI4pyEYjQgaTg6tZnYsxJN9zGjtafFOP1Kug7i9BufM/SLwHG6lOwJzr0PyPKZkP8/WVlp3fDeK06o0ax/pOh/f0mmKoE+XMxB00nXcDxLtRJZiSL2MkwxmGrxLjCUlux1OwG5/acXxPij1z3jZRso2H1P1lKtWZzmYkk8zFS6XtesYtpIwErLSNKoVN1NvKbnC8ZVqXBUGw+1tryBmAJ2uFphUUAWFhJLGXL8Qp1Q2aqDc8+XkLbRdOdmigmxFxMXj+FRGXIoF+kClhqrL9kkeU84VwoYzFVabHI3w3dSuUDOMioHuLZSWF9vOeU5k4qoy1HKsVOxsSNLC4NuWksModhR/7PhkT4tQpUamQQ1SjTAxBqOqUh8S2YBU7yglrnltIJ2NoLW+G71SPgGsTnRMjClRc0qjfBcq+apcjJcKU0N7zIWu7IuZ2a3eGZmbvNqzancnUnnLCYyrmLfFqBjuwqOGva18wN9tN5WUWknBcEovWxIIqMlEU8qpU7xz1KdMlqpw98q5yxtRvpbxOgeyeHpJVes9T/AEkrEj4qUwzU8a2GChvg1LXC7WN2O4E5d8dWWs1Ra1UVDu4qOHOw1e+Y6Ac+UqtXfLlztltbLmbLbNmta9rZu9567wy5anEeGImEpV1FXMxUVC9gl2V2ARSoNu4bMGcGzXy2GboMH2QogUvimo7FHNdaWIw4ak4oNXp3QJUZFIRkIcA3APhOJauxVULMVW+VSxKrf7WVToL87SYxNQEsKjhmvmIZgWvvmN+9ud+si8y3+ynBKWLL3FUA1qFGmFdAU+MK5D1X+EwbL8FV0VAS+6iNfgWHTCPXdnzfBwrovxVQF6yYliB/ovmA+Ctl7uhbvbTncNiqlO/w6jpmGVsjsuZf6WykXHgYp67EZSzEaaEkjughdNtAzW6Zj1Mq6l1J7PUrU2HxyppVajKxVXqPTSk5p0gad6ZPxeYcFcpBNyA+p2XT4ireoUz4gORl/wBNaeCoYmiGOWysXqOjX3yaAG85vCYupdD8R7ppTOdroOiG/dHlaWRiHGYB3Ac98BmAfc98X72pO/Uw128n9rOF0MKaS0HZ6hph6yswbJelRqKdKa5Ll3GXvWCqc2thercFpLVdMtfLTGIuS1P/AMQaJUD+Gb4egbNfVXsLaty5fFV3zsc7XZcrHMblbAZSea2AFttBPP46rdW+LUzIAKbZ3zIBsEN7qPKEfRKPYBXqYcJUY03Zf4g3TNTV6pSmE7ts2hU3Bsw21tOEpAkA9QD+USmPrDarUGt9Hca5s99983e89d5Ywjk7wj//2Q=="/>
          <p:cNvSpPr>
            <a:spLocks noChangeAspect="1" noChangeArrowheads="1"/>
          </p:cNvSpPr>
          <p:nvPr/>
        </p:nvSpPr>
        <p:spPr bwMode="auto">
          <a:xfrm>
            <a:off x="19970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그림 3">
            <a:extLst>
              <a:ext uri="{FF2B5EF4-FFF2-40B4-BE49-F238E27FC236}">
                <a16:creationId xmlns:a16="http://schemas.microsoft.com/office/drawing/2014/main" id="{C97B97BA-C466-314D-A7A4-C2ABFAA25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952" y="1980635"/>
            <a:ext cx="2717800" cy="2038350"/>
          </a:xfrm>
          <a:prstGeom prst="rect">
            <a:avLst/>
          </a:prstGeom>
        </p:spPr>
      </p:pic>
      <p:sp>
        <p:nvSpPr>
          <p:cNvPr id="5" name="직사각형 4">
            <a:extLst>
              <a:ext uri="{FF2B5EF4-FFF2-40B4-BE49-F238E27FC236}">
                <a16:creationId xmlns:a16="http://schemas.microsoft.com/office/drawing/2014/main" id="{305F363C-1E37-1149-88B2-7029D1A1E00B}"/>
              </a:ext>
            </a:extLst>
          </p:cNvPr>
          <p:cNvSpPr/>
          <p:nvPr/>
        </p:nvSpPr>
        <p:spPr>
          <a:xfrm>
            <a:off x="6506752" y="3013439"/>
            <a:ext cx="3319563" cy="276999"/>
          </a:xfrm>
          <a:prstGeom prst="rect">
            <a:avLst/>
          </a:prstGeom>
        </p:spPr>
        <p:txBody>
          <a:bodyPr wrap="none">
            <a:spAutoFit/>
          </a:bodyPr>
          <a:lstStyle/>
          <a:p>
            <a:r>
              <a:rPr lang="en" altLang="ko-KR" sz="1200" dirty="0"/>
              <a:t>https://en.wikipedia.org/wiki/Fluid_animation</a:t>
            </a:r>
            <a:endParaRPr lang="ko-KR" altLang="en-US" sz="1200" dirty="0"/>
          </a:p>
        </p:txBody>
      </p:sp>
      <p:pic>
        <p:nvPicPr>
          <p:cNvPr id="8" name="그림 7">
            <a:extLst>
              <a:ext uri="{FF2B5EF4-FFF2-40B4-BE49-F238E27FC236}">
                <a16:creationId xmlns:a16="http://schemas.microsoft.com/office/drawing/2014/main" id="{07896DA4-7E3A-B541-B603-C19661033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8952" y="4472226"/>
            <a:ext cx="2699784" cy="1776174"/>
          </a:xfrm>
          <a:prstGeom prst="rect">
            <a:avLst/>
          </a:prstGeom>
        </p:spPr>
      </p:pic>
      <p:sp>
        <p:nvSpPr>
          <p:cNvPr id="9" name="직사각형 8">
            <a:extLst>
              <a:ext uri="{FF2B5EF4-FFF2-40B4-BE49-F238E27FC236}">
                <a16:creationId xmlns:a16="http://schemas.microsoft.com/office/drawing/2014/main" id="{3A51D22D-319D-1146-852A-E75FF99AD37E}"/>
              </a:ext>
            </a:extLst>
          </p:cNvPr>
          <p:cNvSpPr/>
          <p:nvPr/>
        </p:nvSpPr>
        <p:spPr>
          <a:xfrm>
            <a:off x="6639407" y="5160877"/>
            <a:ext cx="3953566" cy="830997"/>
          </a:xfrm>
          <a:prstGeom prst="rect">
            <a:avLst/>
          </a:prstGeom>
        </p:spPr>
        <p:txBody>
          <a:bodyPr wrap="square">
            <a:spAutoFit/>
          </a:bodyPr>
          <a:lstStyle/>
          <a:p>
            <a:r>
              <a:rPr lang="en" altLang="ko-KR" sz="1200" dirty="0"/>
              <a:t>https://knowledge.autodesk.com/support/maya/learn-explore/caas/CloudHelp/cloudhelp/2018/ENU/Maya-MotionGraphics/files/GUID-1249B03C-0EA6-4F97-BA44-7B0646F7E1C7-htm.html</a:t>
            </a:r>
            <a:endParaRPr lang="ko-KR" altLang="en-US" sz="1200" dirty="0"/>
          </a:p>
        </p:txBody>
      </p:sp>
    </p:spTree>
    <p:extLst>
      <p:ext uri="{BB962C8B-B14F-4D97-AF65-F5344CB8AC3E}">
        <p14:creationId xmlns:p14="http://schemas.microsoft.com/office/powerpoint/2010/main" val="93691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Pinned Particle</a:t>
            </a:r>
            <a:endParaRPr lang="ko-KR" altLang="en-US" dirty="0"/>
          </a:p>
        </p:txBody>
      </p:sp>
      <p:sp>
        <p:nvSpPr>
          <p:cNvPr id="3" name="내용 개체 틀 2"/>
          <p:cNvSpPr>
            <a:spLocks noGrp="1"/>
          </p:cNvSpPr>
          <p:nvPr>
            <p:ph idx="1"/>
          </p:nvPr>
        </p:nvSpPr>
        <p:spPr/>
        <p:txBody>
          <a:bodyPr/>
          <a:lstStyle/>
          <a:p>
            <a:r>
              <a:rPr lang="en-US" altLang="ko-KR" dirty="0"/>
              <a:t>Some particles are fixed. Never moved.</a:t>
            </a:r>
          </a:p>
        </p:txBody>
      </p:sp>
      <p:sp>
        <p:nvSpPr>
          <p:cNvPr id="5" name="슬라이드 번호 개체 틀 4"/>
          <p:cNvSpPr>
            <a:spLocks noGrp="1"/>
          </p:cNvSpPr>
          <p:nvPr>
            <p:ph type="sldNum" sz="quarter" idx="12"/>
          </p:nvPr>
        </p:nvSpPr>
        <p:spPr/>
        <p:txBody>
          <a:bodyPr/>
          <a:lstStyle/>
          <a:p>
            <a:fld id="{F6559ACC-3AA5-4BC6-8473-973A38A5D090}" type="slidenum">
              <a:rPr lang="en-US" altLang="ko-KR" smtClean="0"/>
              <a:pPr/>
              <a:t>20</a:t>
            </a:fld>
            <a:endParaRPr lang="en-US" altLang="ko-KR"/>
          </a:p>
        </p:txBody>
      </p:sp>
      <p:pic>
        <p:nvPicPr>
          <p:cNvPr id="4" name="videoplayback (14)">
            <a:hlinkClick r:id="" action="ppaction://media"/>
            <a:extLst>
              <a:ext uri="{FF2B5EF4-FFF2-40B4-BE49-F238E27FC236}">
                <a16:creationId xmlns:a16="http://schemas.microsoft.com/office/drawing/2014/main" id="{88EA67D5-1E4C-5440-9CF7-D675EA38CE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9434" y="1958585"/>
            <a:ext cx="6096000" cy="4064000"/>
          </a:xfrm>
          <a:prstGeom prst="rect">
            <a:avLst/>
          </a:prstGeom>
        </p:spPr>
      </p:pic>
    </p:spTree>
    <p:extLst>
      <p:ext uri="{BB962C8B-B14F-4D97-AF65-F5344CB8AC3E}">
        <p14:creationId xmlns:p14="http://schemas.microsoft.com/office/powerpoint/2010/main" val="300496346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Collision in Cloth Simulation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Sphere collision</a:t>
                </a:r>
              </a:p>
              <a:p>
                <a:pPr lvl="1"/>
                <a:r>
                  <a:rPr lang="en-US" altLang="ko-KR" dirty="0"/>
                  <a:t>Test whether a particle </a:t>
                </a:r>
                <a14:m>
                  <m:oMath xmlns:m="http://schemas.openxmlformats.org/officeDocument/2006/math">
                    <m:r>
                      <a:rPr lang="en-US" altLang="ko-KR" i="1" dirty="0" smtClean="0">
                        <a:latin typeface="Cambria Math" panose="02040503050406030204" pitchFamily="18" charset="0"/>
                      </a:rPr>
                      <m:t>(</m:t>
                    </m:r>
                    <m:r>
                      <a:rPr lang="en-US" altLang="ko-KR" i="1" dirty="0" err="1" smtClean="0">
                        <a:latin typeface="Cambria Math" panose="02040503050406030204" pitchFamily="18" charset="0"/>
                      </a:rPr>
                      <m:t>𝑥</m:t>
                    </m:r>
                    <m:r>
                      <a:rPr lang="en-US" altLang="ko-KR" i="1" dirty="0" err="1" smtClean="0">
                        <a:latin typeface="Cambria Math" panose="02040503050406030204" pitchFamily="18" charset="0"/>
                      </a:rPr>
                      <m:t>, </m:t>
                    </m:r>
                    <m:r>
                      <a:rPr lang="en-US" altLang="ko-KR" i="1" dirty="0" err="1" smtClean="0">
                        <a:latin typeface="Cambria Math" panose="02040503050406030204" pitchFamily="18" charset="0"/>
                      </a:rPr>
                      <m:t>𝑦</m:t>
                    </m:r>
                    <m:r>
                      <a:rPr lang="en-US" altLang="ko-KR" i="1" dirty="0" err="1" smtClean="0">
                        <a:latin typeface="Cambria Math" panose="02040503050406030204" pitchFamily="18" charset="0"/>
                      </a:rPr>
                      <m:t>, </m:t>
                    </m:r>
                    <m:r>
                      <a:rPr lang="en-US" altLang="ko-KR" i="1" dirty="0" err="1" smtClean="0">
                        <a:latin typeface="Cambria Math" panose="02040503050406030204" pitchFamily="18" charset="0"/>
                      </a:rPr>
                      <m:t>𝑧</m:t>
                    </m:r>
                    <m:r>
                      <a:rPr lang="en-US" altLang="ko-KR" i="1" dirty="0" smtClean="0">
                        <a:latin typeface="Cambria Math" panose="02040503050406030204" pitchFamily="18" charset="0"/>
                      </a:rPr>
                      <m:t>) </m:t>
                    </m:r>
                  </m:oMath>
                </a14:m>
                <a:r>
                  <a:rPr lang="en-US" altLang="ko-KR" dirty="0"/>
                  <a:t>is inside the sphere or not</a:t>
                </a:r>
              </a:p>
              <a:p>
                <a:pPr marL="457200" lvl="1" indent="0">
                  <a:buNone/>
                </a:pPr>
                <a:endParaRPr lang="en-US" altLang="ko-KR" b="0" i="1" dirty="0">
                  <a:latin typeface="Cambria Math" panose="02040503050406030204" pitchFamily="18" charset="0"/>
                </a:endParaRPr>
              </a:p>
              <a:p>
                <a:pPr marL="457200" lvl="1" indent="0">
                  <a:buNone/>
                </a:pPr>
                <a:r>
                  <a:rPr lang="en-US" altLang="ko-KR" b="0" dirty="0"/>
                  <a:t>                        </a:t>
                </a:r>
                <a14:m>
                  <m:oMath xmlns:m="http://schemas.openxmlformats.org/officeDocument/2006/math">
                    <m:sSup>
                      <m:sSupPr>
                        <m:ctrlPr>
                          <a:rPr lang="en-US" altLang="ko-KR" b="0" i="1" smtClean="0">
                            <a:latin typeface="Cambria Math" panose="02040503050406030204" pitchFamily="18" charset="0"/>
                          </a:rPr>
                        </m:ctrlPr>
                      </m:sSupPr>
                      <m:e>
                        <m:r>
                          <a:rPr lang="en-US" altLang="ko-KR" i="1">
                            <a:latin typeface="Cambria Math" panose="02040503050406030204" pitchFamily="18" charset="0"/>
                          </a:rPr>
                          <m:t>(</m:t>
                        </m:r>
                        <m:r>
                          <a:rPr lang="en-US" altLang="ko-KR" i="1">
                            <a:latin typeface="Cambria Math" panose="02040503050406030204" pitchFamily="18" charset="0"/>
                          </a:rPr>
                          <m:t>𝑥</m:t>
                        </m:r>
                        <m:r>
                          <a:rPr lang="en-US" altLang="ko-KR" i="1">
                            <a:latin typeface="Cambria Math" panose="02040503050406030204" pitchFamily="18" charset="0"/>
                          </a:rPr>
                          <m:t>−</m:t>
                        </m:r>
                        <m:r>
                          <a:rPr lang="en-US" altLang="ko-KR" i="1">
                            <a:latin typeface="Cambria Math" panose="02040503050406030204" pitchFamily="18" charset="0"/>
                          </a:rPr>
                          <m:t>𝑎</m:t>
                        </m:r>
                        <m:r>
                          <a:rPr lang="en-US" altLang="ko-KR" i="1">
                            <a:latin typeface="Cambria Math" panose="02040503050406030204" pitchFamily="18" charset="0"/>
                          </a:rPr>
                          <m:t>)</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r>
                          <a:rPr lang="en-US" altLang="ko-KR" b="0" i="1" smtClean="0">
                            <a:latin typeface="Cambria Math" panose="02040503050406030204" pitchFamily="18" charset="0"/>
                          </a:rPr>
                          <m:t>𝑧</m:t>
                        </m:r>
                        <m:r>
                          <a:rPr lang="en-US" altLang="ko-KR" b="0" i="1" smtClean="0">
                            <a:latin typeface="Cambria Math" panose="02040503050406030204" pitchFamily="18" charset="0"/>
                          </a:rPr>
                          <m:t>−</m:t>
                        </m:r>
                        <m:r>
                          <a:rPr lang="en-US" altLang="ko-KR" b="0" i="1" smtClean="0">
                            <a:latin typeface="Cambria Math" panose="02040503050406030204" pitchFamily="18" charset="0"/>
                          </a:rPr>
                          <m:t>𝑐</m:t>
                        </m:r>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&lt;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𝑟</m:t>
                        </m:r>
                      </m:e>
                      <m:sup>
                        <m:r>
                          <a:rPr lang="en-US" altLang="ko-KR" b="0" i="1" smtClean="0">
                            <a:latin typeface="Cambria Math" panose="02040503050406030204" pitchFamily="18" charset="0"/>
                          </a:rPr>
                          <m:t>2</m:t>
                        </m:r>
                      </m:sup>
                    </m:sSup>
                  </m:oMath>
                </a14:m>
                <a:endParaRPr lang="en-US" altLang="ko-KR" dirty="0"/>
              </a:p>
              <a:p>
                <a:pPr lvl="1"/>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5"/>
                <a:stretch>
                  <a:fillRect l="-1000" t="-836"/>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21</a:t>
            </a:fld>
            <a:endParaRPr lang="en-US" altLang="ko-KR"/>
          </a:p>
        </p:txBody>
      </p:sp>
      <p:pic>
        <p:nvPicPr>
          <p:cNvPr id="4" name="videoplayback (17)">
            <a:hlinkClick r:id="" action="ppaction://media"/>
            <a:extLst>
              <a:ext uri="{FF2B5EF4-FFF2-40B4-BE49-F238E27FC236}">
                <a16:creationId xmlns:a16="http://schemas.microsoft.com/office/drawing/2014/main" id="{0A122304-B60A-AA47-824F-00DA9A3042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12197" y="2764376"/>
            <a:ext cx="3371483" cy="3371483"/>
          </a:xfrm>
          <a:prstGeom prst="rect">
            <a:avLst/>
          </a:prstGeom>
        </p:spPr>
      </p:pic>
    </p:spTree>
    <p:extLst>
      <p:ext uri="{BB962C8B-B14F-4D97-AF65-F5344CB8AC3E}">
        <p14:creationId xmlns:p14="http://schemas.microsoft.com/office/powerpoint/2010/main" val="331969707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Cube Collision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Test in/out test with a plane</a:t>
                </a:r>
              </a:p>
              <a:p>
                <a:pPr marL="457200" lvl="1" indent="0">
                  <a:buNone/>
                </a:pPr>
                <a14:m>
                  <m:oMath xmlns:m="http://schemas.openxmlformats.org/officeDocument/2006/math">
                    <m:r>
                      <a:rPr lang="en-US" altLang="ko-KR" i="1" dirty="0" smtClean="0">
                        <a:latin typeface="Cambria Math" panose="02040503050406030204" pitchFamily="18" charset="0"/>
                      </a:rPr>
                      <m:t>𝐴𝑥</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𝐵𝑦</m:t>
                    </m:r>
                    <m:r>
                      <a:rPr lang="en-US" altLang="ko-KR" i="1" dirty="0" smtClean="0">
                        <a:latin typeface="Cambria Math" panose="02040503050406030204" pitchFamily="18" charset="0"/>
                      </a:rPr>
                      <m:t> + </m:t>
                    </m:r>
                    <m:r>
                      <a:rPr lang="en-US" altLang="ko-KR" i="1" dirty="0" err="1" smtClean="0">
                        <a:latin typeface="Cambria Math" panose="02040503050406030204" pitchFamily="18" charset="0"/>
                      </a:rPr>
                      <m:t>𝐶𝑧</m:t>
                    </m:r>
                    <m:r>
                      <a:rPr lang="en-US" altLang="ko-KR" i="1" dirty="0" smtClean="0">
                        <a:latin typeface="Cambria Math" panose="02040503050406030204" pitchFamily="18" charset="0"/>
                      </a:rPr>
                      <m:t> + </m:t>
                    </m:r>
                    <m:r>
                      <a:rPr lang="en-US" altLang="ko-KR" i="1" dirty="0" smtClean="0">
                        <a:latin typeface="Cambria Math" panose="02040503050406030204" pitchFamily="18" charset="0"/>
                      </a:rPr>
                      <m:t>𝑑</m:t>
                    </m:r>
                    <m:r>
                      <a:rPr lang="en-US" altLang="ko-KR" i="1" dirty="0" smtClean="0">
                        <a:latin typeface="Cambria Math" panose="02040503050406030204" pitchFamily="18" charset="0"/>
                      </a:rPr>
                      <m:t> &lt; 0</m:t>
                    </m:r>
                  </m:oMath>
                </a14:m>
                <a:r>
                  <a:rPr lang="en-US" altLang="ko-KR" dirty="0"/>
                  <a:t>      (particle (</a:t>
                </a:r>
                <a14:m>
                  <m:oMath xmlns:m="http://schemas.openxmlformats.org/officeDocument/2006/math">
                    <m:r>
                      <a:rPr lang="en-US" altLang="ko-KR" i="1" dirty="0" smtClean="0">
                        <a:latin typeface="Cambria Math" panose="02040503050406030204" pitchFamily="18" charset="0"/>
                      </a:rPr>
                      <m:t>𝑥</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𝑦</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𝑧</m:t>
                    </m:r>
                  </m:oMath>
                </a14:m>
                <a:r>
                  <a:rPr lang="en-US" altLang="ko-KR" dirty="0"/>
                  <a:t>) is inside the plane)</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1000" t="-836" r="-77"/>
                </a:stretch>
              </a:blipFill>
            </p:spPr>
            <p:txBody>
              <a:bodyPr/>
              <a:lstStyle/>
              <a:p>
                <a:r>
                  <a:rPr lang="ko-KR" altLang="en-US">
                    <a:noFill/>
                  </a:rPr>
                  <a:t> </a:t>
                </a:r>
              </a:p>
            </p:txBody>
          </p:sp>
        </mc:Fallback>
      </mc:AlternateContent>
      <p:sp>
        <p:nvSpPr>
          <p:cNvPr id="5" name="슬라이드 번호 개체 틀 4"/>
          <p:cNvSpPr>
            <a:spLocks noGrp="1"/>
          </p:cNvSpPr>
          <p:nvPr>
            <p:ph type="sldNum" sz="quarter" idx="12"/>
          </p:nvPr>
        </p:nvSpPr>
        <p:spPr/>
        <p:txBody>
          <a:bodyPr/>
          <a:lstStyle/>
          <a:p>
            <a:fld id="{F6559ACC-3AA5-4BC6-8473-973A38A5D090}" type="slidenum">
              <a:rPr lang="en-US" altLang="ko-KR" smtClean="0"/>
              <a:pPr/>
              <a:t>22</a:t>
            </a:fld>
            <a:endParaRPr lang="en-US" altLang="ko-KR"/>
          </a:p>
        </p:txBody>
      </p:sp>
      <p:pic>
        <p:nvPicPr>
          <p:cNvPr id="6" name="그림 5"/>
          <p:cNvPicPr>
            <a:picLocks noChangeAspect="1"/>
          </p:cNvPicPr>
          <p:nvPr/>
        </p:nvPicPr>
        <p:blipFill>
          <a:blip r:embed="rId4"/>
          <a:stretch>
            <a:fillRect/>
          </a:stretch>
        </p:blipFill>
        <p:spPr>
          <a:xfrm>
            <a:off x="3230087" y="2171188"/>
            <a:ext cx="5340589" cy="3658112"/>
          </a:xfrm>
          <a:prstGeom prst="rect">
            <a:avLst/>
          </a:prstGeom>
        </p:spPr>
      </p:pic>
    </p:spTree>
    <p:extLst>
      <p:ext uri="{BB962C8B-B14F-4D97-AF65-F5344CB8AC3E}">
        <p14:creationId xmlns:p14="http://schemas.microsoft.com/office/powerpoint/2010/main" val="69273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sz="3200" dirty="0"/>
              <a:t>Motivation</a:t>
            </a:r>
            <a:endParaRPr lang="ko-KR" altLang="en-US" sz="3200" b="0" dirty="0">
              <a:latin typeface="HY견고딕" panose="02030600000101010101" pitchFamily="18" charset="-127"/>
              <a:ea typeface="HY견고딕" panose="02030600000101010101" pitchFamily="18" charset="-127"/>
            </a:endParaRP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3</a:t>
            </a:fld>
            <a:endParaRPr lang="en-US" altLang="ko-KR" sz="1200" b="0"/>
          </a:p>
        </p:txBody>
      </p:sp>
      <p:sp>
        <p:nvSpPr>
          <p:cNvPr id="3077" name="내용 개체 틀 2"/>
          <p:cNvSpPr>
            <a:spLocks noGrp="1"/>
          </p:cNvSpPr>
          <p:nvPr>
            <p:ph idx="1"/>
          </p:nvPr>
        </p:nvSpPr>
        <p:spPr>
          <a:xfrm>
            <a:off x="569843" y="1143000"/>
            <a:ext cx="10668000" cy="5105400"/>
          </a:xfrm>
        </p:spPr>
        <p:txBody>
          <a:bodyPr/>
          <a:lstStyle/>
          <a:p>
            <a:r>
              <a:rPr lang="en-US" altLang="ko-KR" dirty="0">
                <a:ea typeface="맑은 고딕" panose="020B0503020000020004" pitchFamily="50" charset="-127"/>
              </a:rPr>
              <a:t>Applications</a:t>
            </a:r>
          </a:p>
          <a:p>
            <a:pPr lvl="1"/>
            <a:r>
              <a:rPr lang="en-US" altLang="ko-KR" dirty="0"/>
              <a:t>Movie</a:t>
            </a:r>
          </a:p>
          <a:p>
            <a:pPr lvl="1"/>
            <a:endParaRPr lang="en-US" altLang="ko-KR" dirty="0"/>
          </a:p>
          <a:p>
            <a:pPr lvl="1"/>
            <a:r>
              <a:rPr lang="en-US" altLang="ko-KR" dirty="0">
                <a:ea typeface="맑은 고딕" panose="020B0503020000020004" pitchFamily="50" charset="-127"/>
              </a:rPr>
              <a:t>Computer games</a:t>
            </a:r>
          </a:p>
          <a:p>
            <a:pPr lvl="1"/>
            <a:endParaRPr lang="en-US" altLang="ko-KR" dirty="0">
              <a:ea typeface="맑은 고딕" panose="020B0503020000020004" pitchFamily="50" charset="-127"/>
            </a:endParaRPr>
          </a:p>
          <a:p>
            <a:pPr lvl="1"/>
            <a:r>
              <a:rPr lang="en-US" altLang="ko-KR" dirty="0">
                <a:ea typeface="맑은 고딕" panose="020B0503020000020004" pitchFamily="50" charset="-127"/>
              </a:rPr>
              <a:t>Training simulator</a:t>
            </a:r>
          </a:p>
          <a:p>
            <a:pPr lvl="1"/>
            <a:endParaRPr lang="en-US" altLang="ko-KR" dirty="0">
              <a:ea typeface="맑은 고딕" panose="020B0503020000020004" pitchFamily="50" charset="-127"/>
            </a:endParaRPr>
          </a:p>
          <a:p>
            <a:pPr lvl="1"/>
            <a:r>
              <a:rPr lang="en-US" altLang="ko-KR" dirty="0"/>
              <a:t>Engineering simulation</a:t>
            </a:r>
          </a:p>
          <a:p>
            <a:pPr lvl="1"/>
            <a:endParaRPr lang="en-US" altLang="ko-KR" dirty="0">
              <a:ea typeface="맑은 고딕" panose="020B0503020000020004" pitchFamily="50" charset="-127"/>
            </a:endParaRPr>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AutoShape 2" descr="data:image/jpeg;base64,/9j/4AAQSkZJRgABAQAAAQABAAD/2wCEAAkGBxMTEhUTExMWFhUXGBgXFRgYGBUaGBgXHRUXFhUVFRgYHSggGBolHRcXITEiJSkrLi4uFx8zODMtNygtLisBCgoKDg0OGhAQGi0fHR0tLS0tLS0tLS4tLS0uLS0tLS0tLS0tLS0tLS0tLS0tLS0tLS0tLS0tLS0tLS0tLS0tLf/AABEIAKsBAAMBIgACEQEDEQH/xAAbAAACAwEBAQAAAAAAAAAAAAAAAwIEBQYBB//EAEAQAAIBAgQDBgMGBQMBCQAAAAECAAMRBBIhMQVBUQYiYXGBkRPB0TJCkqGx4RRDUoLwI1OiFgcVJERUcsLi8f/EABoBAQEAAwEBAAAAAAAAAAAAAAABAgMEBQb/xAAnEQEAAgIBBAEEAgMAAAAAAAAAAQIDESEEEjFBUQUTIjKRsRRCcf/aAAwDAQACEQMRAD8A+MQhCRBCEIBCEIBCEIBCEIBCEIBCEIBCEIBCEIBCEIBCEIBCEIBCEIBCEIBCEIBCEIBCEIBCEIBCEIBCEIBCEIBCeXheB7CEIBCEIBCEIBCEIBCEIBCEIBCEIBCEIBCEIBCEIBCEIBNHDcFquARkAOvea3ymdOq4a96SeVvbSFVU7J1D/No/iv8AKaNDsC7C5xNP0Ut8xJEzyBbp/wDZ2o+1iGP/ALaYH6sZYp9gsON6lZvwj10WZy1mGzEeRIk14hWG1Vx/cY0NzD9icHvkc+bt+l5bTspgx/5dD53PznOJxuuNqh9bGT/6kxA+8D5qJB0x4Nh1GlCmP7RIHA0CQTRp22PcX6TnD2nrcwh9CPnB+0TgAtSFjqO8R58pGURuJn4dOvAcKd6FI/2iKbsxgv8A06egP1mLQ7XIN6TehB/W0tJ2yoHdXHoPkZeWK23ZDBH+SPxMPnEVOxOB/pcf3v8AMya9qsMfvEeatHDtBhj/ADl9biTkYlbsXhr2BqD+4fMSu/YmjyqVf+B/+M334pSZjlqJ+IT1KwOzA+RBjlnqHMN2JTlWb1VT8xK9TsXbav70/wD7TrwZB42moca/ZBh/OX8J+sieyFW1/iJ/y+k6ypGX7kpqHFnsnX5FD6n6SH/SeJ5BPxftO4pnWNzRs1D5+ey+K/2wfJhEVOAYkb0W91+s+kipF1NY2TV8zbhdYfym9r/pFnB1P9t/wN9J3tQyKNMtMXANRYbqw81MgZ9DDRGMxQQW3bkPmY0jg4R+PqZqjE9YiQEIQgE6Ps896VujEfP5znJvdlKZdnQHoR+YPyiViJmdQ1mTQHkdPXpIEzWGCNMd4hkbe3I8mmZi8MyNlPoeomNbem2+G1Y3onNPM09+GZ4UPSZNaJi2kypkWQ9P86QhdJLkC283XoBsyOtstreW2nrPeF8OyAMwu24HSOrOQxPWc977nh7PSdP2U7r+/wCnO8S4c1KxOqm4B8RyPjMwzucYFakyGxvYjwIuLj3nGPQIM247zaOfTj67p4xWjt8SrtFkyy1GLNObNOEgmeXjjRngpRpdoriXGzMPJiP0MaOJ1h/Nf3J/WR+AJ4KPnJo2sDjNcfzCfMD6RqdpK4FrqfNZQagYopGjbap9qqo3RD7j5ywnbFudEejEfqJzbLPMsht1i9sU50n9Cpjx2so8w49PoZxZE8yQu3Xnj1A/et5gyVPitE/zFnFkQmW2Luv4tSLqwbyN5kl7sSfGQ4KlqV+pJ+UXiHsjHwMowi19eusIQmIIRgpk7KZYo4O+4/OBTmz2Uq5a/wDafkZRrUsulh7y/wAAwzCshsLG49xBEu3evmUgm8RR/wBRTTbcbHwiaTRdaoUIPqDNenf9zxb14n/ix/3WSdHv5ienhD3+0PeOpYkaHlLrNsZqm9odtejwZJ3EMqnwgAjM49AZbXB001AJI6/SFdtYkVr3km1p9tlOnw0n9Tq1WVMUbCSsYrEAkWmMOq3NSy11YW1A/KY70Li+kuU6hzXOnz6yxQw5sRlFr3Bm2kxE8vK6qL5McajemGKQvvJnD32P5S9isG410tFUHJ0LAeE3vKmJjzGmcdN7ybUs39U1a2FVvvge0qIADbMSPAQilTpDmrW6xwwmxHpcy7UNJha5v/nKUKlO1gLwFVKJXcD3nvwVboD5xoYHQqT+c9rYE8kP+eECrUw5Xmpi6iDkQPSW/isNCk9qJcfZA84GcRbncQyg8z7S4y1OgMAxI1sNZRRahbkTpFZB0ml8FjswiPhg7n2kGzh6eWkPITN4ronmQPnNTla8yOMtoqm+5Py+cqsmEYAvUie5LfdJEgu08OV3aQrsD98+kuYmrROlifKU6SU76href6yIVRpoftMR6TUwr06TK3Qg8zzEYmGpgX2HkYiri02Azef0hHUO2p6f5aeVDmFvaV0csFbqoP5CCmx3kl247G0H0IPKaGFraamZbGPoNNVodmC/bOvg7EYq7AAeciNDPKFGzkmNffQTCXVXc/lJyJE4hgBJUkc7aS0mDA1OpmDpiZmGRQwhc7aS8MKVG95fvaV6rEyTZaYoU/4nKbOpt15ftE4jB031A9RLuUG4Pp+8g1ELdRtyI2iLa8MpxRPFo3DMektP7pt1tf3hXRSNKZPoRNIrAVbbzfXL8vL6n6Z/ti/hzquU+6PUH9Y+jWZtlPymjxDFORZU062B/wDyZi4xlFsx9RN0cvHtS1Z1Mal49KuTmC7dLTxq9YGxHuPnL+FxtV+Qt11Eq4zA1GN73hiTXw7Nu1uttpX/AINxsw9yJ5UwtReR9JZpULr3mv5H6SiGHsQQ1TXpeDcLB2PsQYxOGjkx9p4+CVCMzix6XvApPRWm1iSfDp5ydNabMBb8prt8Bua+otFrw9M1x+RiBBqItcG8x+JYizWsNBNzbNY7f4ZnV8fTJIIO9uRjbZekVrE/LKGIU7oJElxy/KXqyIwvTHeHhrEl3H2h7gyNZuEw1InvMwHLQTdocOpAZlynxuJOh2dVdXYt4DQfWPfDUwMuUW5ybY7ZtfGIuxzHoPrtM3EVg2yKPHnLGOoUgTlax6DUftPOHUaJ+0xv0Og94GpQrZqVPugWBGm2hkll2oiiiMoAAfl4j9pTEOnHO4OwyAtrtNGlTpnlaZYEZ/EWmFq7d2HN2RzDYOEVrbi1434VuUzcPjOk0KGKvpNFomHpUzUsY1S2looVPCMIEUzWmDciRJIBzkUc7cv08p78PrEso5TNNTKlalbaWcgkSkm2XapMTEtNB0ETUpS7OyVEmQbW9/TaWHpRWSWLa8NdsUW/aNkrSK/ZcgeNjHCu4Gyt7iAWEy+5aGi3RYbeaqvEBUcaAAcxfUnxmRVwzDdT6ToCZ4ZnGafcOW/0qk/raYYVCrUJsGPy9ZexGDDaljf0tLZpA7jXrtEtTsdCRM4zQ5rfS8seJiVJuHNyIjuH4co/f2/WNzOOh8rwsxux2myLxLkt0mak/lU80AWJJFvA/rKOI4TTJ3IM8rg5WPL85lpiHH3z7yy05YmJ5PKLQbm1x5WlqlxZOdx5xi8K+KquxOYjlb9IipwFvut7iRg3MTiqwT7C5uYubTmsZi6rGzkjw1E6jE4tF1ZgJh4/iSvoEB8W+UIyVF9AL+QN/aaWF4M7793z39pLh3EVTRkA8V39ROgw2LVhdSDAlheGCnQqAEn7J7x6HkOW8pEWl6rx6nTvsxtYqLEW8b6TPTitJycyfC6ZSWX1B1HoTI247xHErVNJFkG0erAi62ZRuUN7efT1kfgk/ZYH8jDqi2/15V1TKY9akhVpuNxF0jJpYy6nU8NPDYvk0uMBvMMmWsLi7aTTej0un6nX42aaPl5QLXNzF06gbnHnaaph6FZifBeWRYSRaLz+ExbARIyRBi2MGyagibSw8WRBJNp4VjckgZUKIhaMAhaAlqd5E04+0iyxs0q1FntNNLdY1hATOjm6mPxVaXdYW8TLVanTKksq6AnYTA4jWOYEE89vyjOH1XqEozEqRr1tOuI0+YzX77zKeH41UXTukeI+kvUOPr99D6G/5GUK3B7fZb3H0lN+HVRsL+Rhr0Tubk3nt5cxlOiHGVzbnzA8pq4KjSUApY+O5/aUZeG4U7790eO/tNrBcIROVz1MtU2lqmZijOr9nqZ1Q5T0Oq/tMbF4KpTNmXyI1B9pu47jCJovfPhsPMzn8VjXqG7N6DQSkL/D+E1LhmY0/L7X7ToiqWAZf7gbP77H1E5XC8YdND3h0O/vNOnxmnU55T0PyMHLVp0ztTcP0VtG9L6H3lLFFibZMreIIPsZSxfE1TTc9B85RPHqxIuwIGykXUeXP8403RmvEanw08jqe8PWAiaPFUYWN0Pj3l9DuPzk81hcar1Go9xtI3VvX1J3xSNo+hjTzmf8aeZprmsO3HltHMOgTHCNSuDObDyYrma5xuunWfMOjuOcRUaZFPHGWqXEeswmkumuekrLiKtJDEKecLTGY06ImJ8ITxhGESJEil2nhEZItAhIuIy0g4hSCJ5imsp68vWMA1lXHvra83Yo3LzvqGSK0Rp8EFRA2YqT4Ai3KGEwyYd2WqwuQLEXta536S7QxVgAPKc/xTF5qrHkNB6TpfMunprTYd1gfIie/wAMOk5BKnpLtHiVVdnNuh1/WBjuJOhUZTdTb/OYlvB4B6h7o05k6D3nS8O4DTTVu+3jt6CNm1TAYl2QsaTadNm8r6zNxfEaj3B7o/pFx79Z2yUZ5ieDU6o7w16jcf54ybTbgAk8Im9xLs/UpagZ16jceYnnDuz7VLM90X/kfIHaXa7YFOkzmyqSZt4HgIGr949OQ+s6nC8MpoLKLD/N+svUsEvSTabcvX4Ir7ix6iwP6azMxXZqquqd8eG/tzn0QYdekTiKyoCSQAOZ5RtNvl/wCpswIPQ6fkZtcH4O5OdiUHhozD5Ce8a44KjjIq2U3DEAkn12EZR7Sg6VBbxGo9pWTXr4Ki+hXKf6ksD6jY+0otwV/wCWwqeH2X/CTr6GCYoMLqwI8I6nWkZVyWr4ZFVSpsQQeYNwfYyF5u4/iqqn+oFqf0qwv7HcTBTEU22vTPQ95fQ7gecmnTXqN+XpEi0m6MNSNOo1X3EQ+IQHVl8iRJqXRXJWfaYcxqY8jnKpxKf1r+IRNV0P31/EJO2JbPvWpzWW1S4iDvHjGIec5paqD76/iEkmIUffX3ExnFDoxdffepdSrAwInOrxFR99fxCPTi4/rX8Q+s1Tjl216uk+ZbVousJQHGV5sn4h9Y1eJ0W3dQfFhaTsls/yMfyaDMPitTTzM0cVjqdrCoh8mX6zB4jiQW0YEDxHrOjFXUPF+p5otfUekcPUcMArHUy9W4UCbhiPPWVuD1UNQFmUAa6kDXablTEUj/MT8S/WbHlSwnwVQcr+X0i8xGhBHnNtq9P/AHE/Ev1klr0zu6HzZfrA2aFhoJdoiVKI1l+mJGJ6CRxfEEoi7tboOZ8hI4pyEYjQgaTg6tZnYsxJN9zGjtafFOP1Kug7i9BufM/SLwHG6lOwJzr0PyPKZkP8/WVlp3fDeK06o0ax/pOh/f0mmKoE+XMxB00nXcDxLtRJZiSL2MkwxmGrxLjCUlux1OwG5/acXxPij1z3jZRso2H1P1lKtWZzmYkk8zFS6XtesYtpIwErLSNKoVN1NvKbnC8ZVqXBUGw+1tryBmAJ2uFphUUAWFhJLGXL8Qp1Q2aqDc8+XkLbRdOdmigmxFxMXj+FRGXIoF+kClhqrL9kkeU84VwoYzFVabHI3w3dSuUDOMioHuLZSWF9vOeU5k4qoy1HKsVOxsSNLC4NuWksModhR/7PhkT4tQpUamQQ1SjTAxBqOqUh8S2YBU7yglrnltIJ2NoLW+G71SPgGsTnRMjClRc0qjfBcq+apcjJcKU0N7zIWu7IuZ2a3eGZmbvNqzancnUnnLCYyrmLfFqBjuwqOGva18wN9tN5WUWknBcEovWxIIqMlEU8qpU7xz1KdMlqpw98q5yxtRvpbxOgeyeHpJVes9T/AEkrEj4qUwzU8a2GChvg1LXC7WN2O4E5d8dWWs1Ra1UVDu4qOHOw1e+Y6Ac+UqtXfLlztltbLmbLbNmta9rZu9567wy5anEeGImEpV1FXMxUVC9gl2V2ARSoNu4bMGcGzXy2GboMH2QogUvimo7FHNdaWIw4ak4oNXp3QJUZFIRkIcA3APhOJauxVULMVW+VSxKrf7WVToL87SYxNQEsKjhmvmIZgWvvmN+9ud+si8y3+ynBKWLL3FUA1qFGmFdAU+MK5D1X+EwbL8FV0VAS+6iNfgWHTCPXdnzfBwrovxVQF6yYliB/ovmA+Ctl7uhbvbTncNiqlO/w6jpmGVsjsuZf6WykXHgYp67EZSzEaaEkjughdNtAzW6Zj1Mq6l1J7PUrU2HxyppVajKxVXqPTSk5p0gad6ZPxeYcFcpBNyA+p2XT4ireoUz4gORl/wBNaeCoYmiGOWysXqOjX3yaAG85vCYupdD8R7ppTOdroOiG/dHlaWRiHGYB3Ac98BmAfc98X72pO/Uw128n9rOF0MKaS0HZ6hph6yswbJelRqKdKa5Ll3GXvWCqc2thercFpLVdMtfLTGIuS1P/AMQaJUD+Gb4egbNfVXsLaty5fFV3zsc7XZcrHMblbAZSea2AFttBPP46rdW+LUzIAKbZ3zIBsEN7qPKEfRKPYBXqYcJUY03Zf4g3TNTV6pSmE7ts2hU3Bsw21tOEpAkA9QD+USmPrDarUGt9Hca5s99983e89d5Ywjk7wj//2Q=="/>
          <p:cNvSpPr>
            <a:spLocks noChangeAspect="1" noChangeArrowheads="1"/>
          </p:cNvSpPr>
          <p:nvPr/>
        </p:nvSpPr>
        <p:spPr bwMode="auto">
          <a:xfrm>
            <a:off x="19970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 name="그림 2">
            <a:extLst>
              <a:ext uri="{FF2B5EF4-FFF2-40B4-BE49-F238E27FC236}">
                <a16:creationId xmlns:a16="http://schemas.microsoft.com/office/drawing/2014/main" id="{A95E0CEB-41BE-A644-BB4B-8B5674149ACB}"/>
              </a:ext>
            </a:extLst>
          </p:cNvPr>
          <p:cNvPicPr>
            <a:picLocks noChangeAspect="1"/>
          </p:cNvPicPr>
          <p:nvPr/>
        </p:nvPicPr>
        <p:blipFill>
          <a:blip r:embed="rId3"/>
          <a:stretch>
            <a:fillRect/>
          </a:stretch>
        </p:blipFill>
        <p:spPr>
          <a:xfrm>
            <a:off x="5034704" y="1311812"/>
            <a:ext cx="4857492" cy="2064434"/>
          </a:xfrm>
          <a:prstGeom prst="rect">
            <a:avLst/>
          </a:prstGeom>
        </p:spPr>
      </p:pic>
      <p:sp>
        <p:nvSpPr>
          <p:cNvPr id="4" name="직사각형 3">
            <a:extLst>
              <a:ext uri="{FF2B5EF4-FFF2-40B4-BE49-F238E27FC236}">
                <a16:creationId xmlns:a16="http://schemas.microsoft.com/office/drawing/2014/main" id="{7B81CC78-26F5-AB45-B3F0-74448801DAD3}"/>
              </a:ext>
            </a:extLst>
          </p:cNvPr>
          <p:cNvSpPr/>
          <p:nvPr/>
        </p:nvSpPr>
        <p:spPr>
          <a:xfrm>
            <a:off x="5428324" y="3376246"/>
            <a:ext cx="4070252" cy="461665"/>
          </a:xfrm>
          <a:prstGeom prst="rect">
            <a:avLst/>
          </a:prstGeom>
        </p:spPr>
        <p:txBody>
          <a:bodyPr wrap="square">
            <a:spAutoFit/>
          </a:bodyPr>
          <a:lstStyle/>
          <a:p>
            <a:r>
              <a:rPr lang="en" altLang="ko-KR" sz="1200" dirty="0"/>
              <a:t>https://www.military.com/video/off-duty/movies/pearl-harbor-movie-attack-scene-1/1314914661001</a:t>
            </a:r>
            <a:endParaRPr lang="ko-KR" altLang="en-US" sz="1200" dirty="0"/>
          </a:p>
        </p:txBody>
      </p:sp>
      <p:pic>
        <p:nvPicPr>
          <p:cNvPr id="5" name="그림 4">
            <a:extLst>
              <a:ext uri="{FF2B5EF4-FFF2-40B4-BE49-F238E27FC236}">
                <a16:creationId xmlns:a16="http://schemas.microsoft.com/office/drawing/2014/main" id="{0D75F82A-C5CA-A84E-B75E-17F8F2E01A0F}"/>
              </a:ext>
            </a:extLst>
          </p:cNvPr>
          <p:cNvPicPr>
            <a:picLocks noChangeAspect="1"/>
          </p:cNvPicPr>
          <p:nvPr/>
        </p:nvPicPr>
        <p:blipFill>
          <a:blip r:embed="rId4"/>
          <a:stretch>
            <a:fillRect/>
          </a:stretch>
        </p:blipFill>
        <p:spPr>
          <a:xfrm>
            <a:off x="5034704" y="4090543"/>
            <a:ext cx="4038600" cy="2019300"/>
          </a:xfrm>
          <a:prstGeom prst="rect">
            <a:avLst/>
          </a:prstGeom>
        </p:spPr>
      </p:pic>
      <p:sp>
        <p:nvSpPr>
          <p:cNvPr id="6" name="직사각형 5">
            <a:extLst>
              <a:ext uri="{FF2B5EF4-FFF2-40B4-BE49-F238E27FC236}">
                <a16:creationId xmlns:a16="http://schemas.microsoft.com/office/drawing/2014/main" id="{22924066-A952-CB49-864C-F8E6E58BF4E7}"/>
              </a:ext>
            </a:extLst>
          </p:cNvPr>
          <p:cNvSpPr/>
          <p:nvPr/>
        </p:nvSpPr>
        <p:spPr>
          <a:xfrm>
            <a:off x="4848665" y="6143884"/>
            <a:ext cx="6096000" cy="461665"/>
          </a:xfrm>
          <a:prstGeom prst="rect">
            <a:avLst/>
          </a:prstGeom>
        </p:spPr>
        <p:txBody>
          <a:bodyPr>
            <a:spAutoFit/>
          </a:bodyPr>
          <a:lstStyle/>
          <a:p>
            <a:r>
              <a:rPr lang="en" altLang="ko-KR" sz="1200" dirty="0"/>
              <a:t>https://www.quora.com/What-is-an-engineering-simulation-and-how-important-is-it-for-a-mechanical-engineer</a:t>
            </a:r>
            <a:endParaRPr lang="ko-KR" altLang="en-US" sz="1200" dirty="0"/>
          </a:p>
        </p:txBody>
      </p:sp>
    </p:spTree>
    <p:extLst>
      <p:ext uri="{BB962C8B-B14F-4D97-AF65-F5344CB8AC3E}">
        <p14:creationId xmlns:p14="http://schemas.microsoft.com/office/powerpoint/2010/main" val="39790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sz="3200" dirty="0"/>
              <a:t>Existing Solutions</a:t>
            </a:r>
            <a:endParaRPr lang="ko-KR" altLang="en-US" sz="3200" b="0" dirty="0">
              <a:latin typeface="HY견고딕" panose="02030600000101010101" pitchFamily="18" charset="-127"/>
              <a:ea typeface="HY견고딕" panose="02030600000101010101" pitchFamily="18" charset="-127"/>
            </a:endParaRP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4</a:t>
            </a:fld>
            <a:endParaRPr lang="en-US" altLang="ko-KR" sz="1200" b="0"/>
          </a:p>
        </p:txBody>
      </p:sp>
      <p:sp>
        <p:nvSpPr>
          <p:cNvPr id="3077" name="내용 개체 틀 2"/>
          <p:cNvSpPr>
            <a:spLocks noGrp="1"/>
          </p:cNvSpPr>
          <p:nvPr>
            <p:ph idx="1"/>
          </p:nvPr>
        </p:nvSpPr>
        <p:spPr>
          <a:xfrm>
            <a:off x="662609" y="1143000"/>
            <a:ext cx="10716591" cy="5105400"/>
          </a:xfrm>
        </p:spPr>
        <p:txBody>
          <a:bodyPr/>
          <a:lstStyle/>
          <a:p>
            <a:r>
              <a:rPr lang="en-US" altLang="ko-KR" dirty="0">
                <a:ea typeface="맑은 고딕" panose="020B0503020000020004" pitchFamily="50" charset="-127"/>
              </a:rPr>
              <a:t>Commercial / Closed Source</a:t>
            </a:r>
          </a:p>
          <a:p>
            <a:pPr lvl="1"/>
            <a:r>
              <a:rPr lang="en-US" altLang="ko-KR" dirty="0" err="1"/>
              <a:t>Havok</a:t>
            </a:r>
            <a:r>
              <a:rPr lang="en-US" altLang="ko-KR" dirty="0"/>
              <a:t> Physics</a:t>
            </a:r>
          </a:p>
          <a:p>
            <a:pPr lvl="1"/>
            <a:r>
              <a:rPr lang="en-US" altLang="ko-KR" dirty="0" err="1"/>
              <a:t>Nvidia</a:t>
            </a:r>
            <a:r>
              <a:rPr lang="en-US" altLang="ko-KR" dirty="0"/>
              <a:t> PhysX</a:t>
            </a:r>
          </a:p>
          <a:p>
            <a:pPr lvl="1"/>
            <a:endParaRPr lang="en-US" altLang="ko-KR" dirty="0"/>
          </a:p>
          <a:p>
            <a:r>
              <a:rPr lang="en-US" altLang="ko-KR" dirty="0"/>
              <a:t>Community Driven / Open Source</a:t>
            </a:r>
          </a:p>
          <a:p>
            <a:pPr lvl="1"/>
            <a:r>
              <a:rPr lang="en-US" altLang="ko-KR" dirty="0"/>
              <a:t>Box2D</a:t>
            </a:r>
          </a:p>
          <a:p>
            <a:pPr lvl="1"/>
            <a:r>
              <a:rPr lang="en-US" altLang="ko-KR" dirty="0"/>
              <a:t>Open Dynamics Engine</a:t>
            </a:r>
          </a:p>
          <a:p>
            <a:pPr lvl="1"/>
            <a:r>
              <a:rPr lang="en-US" altLang="ko-KR" dirty="0"/>
              <a:t>Bullet</a:t>
            </a:r>
          </a:p>
          <a:p>
            <a:pPr lvl="1"/>
            <a:r>
              <a:rPr lang="en-US" altLang="ko-KR" dirty="0"/>
              <a:t>Unity</a:t>
            </a:r>
          </a:p>
          <a:p>
            <a:pPr lvl="1"/>
            <a:r>
              <a:rPr lang="en-US" altLang="ko-KR" dirty="0"/>
              <a:t>Unreal</a:t>
            </a:r>
          </a:p>
          <a:p>
            <a:pPr lvl="1"/>
            <a:endParaRPr lang="en-US" altLang="ko-KR" dirty="0">
              <a:ea typeface="맑은 고딕" panose="020B0503020000020004" pitchFamily="50" charset="-127"/>
            </a:endParaRPr>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AutoShape 2" descr="data:image/jpeg;base64,/9j/4AAQSkZJRgABAQAAAQABAAD/2wCEAAkGBxMTEhUTExMWFhUXGBgXFRgYGBUaGBgXHRUXFhUVFRgYHSggGBolHRcXITEiJSkrLi4uFx8zODMtNygtLisBCgoKDg0OGhAQGi0fHR0tLS0tLS0tLS4tLS0uLS0tLS0tLS0tLS0tLS0tLS0tLS0tLS0tLS0tLS0tLS0tLS0tLf/AABEIAKsBAAMBIgACEQEDEQH/xAAbAAACAwEBAQAAAAAAAAAAAAAAAwIEBQYBB//EAEAQAAIBAgQDBgMGBQMBCQAAAAECAAMRBBIhMQVBUQYiYXGBkRPB0TJCkqGx4RRDUoLwI1OiFgcVJERUcsLi8f/EABoBAQEAAwEBAAAAAAAAAAAAAAABAgMEBQb/xAAnEQEAAgIBBAEEAgMAAAAAAAAAAQIDESEEEjFBUQUTIjKRsRRCcf/aAAwDAQACEQMRAD8A+MQhCRBCEIBCEIBCEIBCEIBCEIBCEIBCEIBCEIBCEIBCEIBCEIBCEIBCEIBCEIBCEIBCEIBCEIBCEIBCEIBCEIBCeXheB7CEIBCEIBCEIBCEIBCEIBCEIBCEIBCEIBCEIBCEIBCEIBNHDcFquARkAOvea3ymdOq4a96SeVvbSFVU7J1D/No/iv8AKaNDsC7C5xNP0Ut8xJEzyBbp/wDZ2o+1iGP/ALaYH6sZYp9gsON6lZvwj10WZy1mGzEeRIk14hWG1Vx/cY0NzD9icHvkc+bt+l5bTspgx/5dD53PznOJxuuNqh9bGT/6kxA+8D5qJB0x4Nh1GlCmP7RIHA0CQTRp22PcX6TnD2nrcwh9CPnB+0TgAtSFjqO8R58pGURuJn4dOvAcKd6FI/2iKbsxgv8A06egP1mLQ7XIN6TehB/W0tJ2yoHdXHoPkZeWK23ZDBH+SPxMPnEVOxOB/pcf3v8AMya9qsMfvEeatHDtBhj/ADl9biTkYlbsXhr2BqD+4fMSu/YmjyqVf+B/+M334pSZjlqJ+IT1KwOzA+RBjlnqHMN2JTlWb1VT8xK9TsXbav70/wD7TrwZB42moca/ZBh/OX8J+sieyFW1/iJ/y+k6ypGX7kpqHFnsnX5FD6n6SH/SeJ5BPxftO4pnWNzRs1D5+ey+K/2wfJhEVOAYkb0W91+s+kipF1NY2TV8zbhdYfym9r/pFnB1P9t/wN9J3tQyKNMtMXANRYbqw81MgZ9DDRGMxQQW3bkPmY0jg4R+PqZqjE9YiQEIQgE6Ps896VujEfP5znJvdlKZdnQHoR+YPyiViJmdQ1mTQHkdPXpIEzWGCNMd4hkbe3I8mmZi8MyNlPoeomNbem2+G1Y3onNPM09+GZ4UPSZNaJi2kypkWQ9P86QhdJLkC283XoBsyOtstreW2nrPeF8OyAMwu24HSOrOQxPWc977nh7PSdP2U7r+/wCnO8S4c1KxOqm4B8RyPjMwzucYFakyGxvYjwIuLj3nGPQIM247zaOfTj67p4xWjt8SrtFkyy1GLNObNOEgmeXjjRngpRpdoriXGzMPJiP0MaOJ1h/Nf3J/WR+AJ4KPnJo2sDjNcfzCfMD6RqdpK4FrqfNZQagYopGjbap9qqo3RD7j5ywnbFudEejEfqJzbLPMsht1i9sU50n9Cpjx2so8w49PoZxZE8yQu3Xnj1A/et5gyVPitE/zFnFkQmW2Luv4tSLqwbyN5kl7sSfGQ4KlqV+pJ+UXiHsjHwMowi19eusIQmIIRgpk7KZYo4O+4/OBTmz2Uq5a/wDafkZRrUsulh7y/wAAwzCshsLG49xBEu3evmUgm8RR/wBRTTbcbHwiaTRdaoUIPqDNenf9zxb14n/ix/3WSdHv5ienhD3+0PeOpYkaHlLrNsZqm9odtejwZJ3EMqnwgAjM49AZbXB001AJI6/SFdtYkVr3km1p9tlOnw0n9Tq1WVMUbCSsYrEAkWmMOq3NSy11YW1A/KY70Li+kuU6hzXOnz6yxQw5sRlFr3Bm2kxE8vK6qL5McajemGKQvvJnD32P5S9isG410tFUHJ0LAeE3vKmJjzGmcdN7ybUs39U1a2FVvvge0qIADbMSPAQilTpDmrW6xwwmxHpcy7UNJha5v/nKUKlO1gLwFVKJXcD3nvwVboD5xoYHQqT+c9rYE8kP+eECrUw5Xmpi6iDkQPSW/isNCk9qJcfZA84GcRbncQyg8z7S4y1OgMAxI1sNZRRahbkTpFZB0ml8FjswiPhg7n2kGzh6eWkPITN4ronmQPnNTla8yOMtoqm+5Py+cqsmEYAvUie5LfdJEgu08OV3aQrsD98+kuYmrROlifKU6SU76href6yIVRpoftMR6TUwr06TK3Qg8zzEYmGpgX2HkYiri02Azef0hHUO2p6f5aeVDmFvaV0csFbqoP5CCmx3kl247G0H0IPKaGFraamZbGPoNNVodmC/bOvg7EYq7AAeciNDPKFGzkmNffQTCXVXc/lJyJE4hgBJUkc7aS0mDA1OpmDpiZmGRQwhc7aS8MKVG95fvaV6rEyTZaYoU/4nKbOpt15ftE4jB031A9RLuUG4Pp+8g1ELdRtyI2iLa8MpxRPFo3DMektP7pt1tf3hXRSNKZPoRNIrAVbbzfXL8vL6n6Z/ti/hzquU+6PUH9Y+jWZtlPymjxDFORZU062B/wDyZi4xlFsx9RN0cvHtS1Z1Mal49KuTmC7dLTxq9YGxHuPnL+FxtV+Qt11Eq4zA1GN73hiTXw7Nu1uttpX/AINxsw9yJ5UwtReR9JZpULr3mv5H6SiGHsQQ1TXpeDcLB2PsQYxOGjkx9p4+CVCMzix6XvApPRWm1iSfDp5ydNabMBb8prt8Bua+otFrw9M1x+RiBBqItcG8x+JYizWsNBNzbNY7f4ZnV8fTJIIO9uRjbZekVrE/LKGIU7oJElxy/KXqyIwvTHeHhrEl3H2h7gyNZuEw1InvMwHLQTdocOpAZlynxuJOh2dVdXYt4DQfWPfDUwMuUW5ybY7ZtfGIuxzHoPrtM3EVg2yKPHnLGOoUgTlax6DUftPOHUaJ+0xv0Og94GpQrZqVPugWBGm2hkll2oiiiMoAAfl4j9pTEOnHO4OwyAtrtNGlTpnlaZYEZ/EWmFq7d2HN2RzDYOEVrbi1434VuUzcPjOk0KGKvpNFomHpUzUsY1S2looVPCMIEUzWmDciRJIBzkUc7cv08p78PrEso5TNNTKlalbaWcgkSkm2XapMTEtNB0ETUpS7OyVEmQbW9/TaWHpRWSWLa8NdsUW/aNkrSK/ZcgeNjHCu4Gyt7iAWEy+5aGi3RYbeaqvEBUcaAAcxfUnxmRVwzDdT6ToCZ4ZnGafcOW/0qk/raYYVCrUJsGPy9ZexGDDaljf0tLZpA7jXrtEtTsdCRM4zQ5rfS8seJiVJuHNyIjuH4co/f2/WNzOOh8rwsxux2myLxLkt0mak/lU80AWJJFvA/rKOI4TTJ3IM8rg5WPL85lpiHH3z7yy05YmJ5PKLQbm1x5WlqlxZOdx5xi8K+KquxOYjlb9IipwFvut7iRg3MTiqwT7C5uYubTmsZi6rGzkjw1E6jE4tF1ZgJh4/iSvoEB8W+UIyVF9AL+QN/aaWF4M7793z39pLh3EVTRkA8V39ROgw2LVhdSDAlheGCnQqAEn7J7x6HkOW8pEWl6rx6nTvsxtYqLEW8b6TPTitJycyfC6ZSWX1B1HoTI247xHErVNJFkG0erAi62ZRuUN7efT1kfgk/ZYH8jDqi2/15V1TKY9akhVpuNxF0jJpYy6nU8NPDYvk0uMBvMMmWsLi7aTTej0un6nX42aaPl5QLXNzF06gbnHnaaph6FZifBeWRYSRaLz+ExbARIyRBi2MGyagibSw8WRBJNp4VjckgZUKIhaMAhaAlqd5E04+0iyxs0q1FntNNLdY1hATOjm6mPxVaXdYW8TLVanTKksq6AnYTA4jWOYEE89vyjOH1XqEozEqRr1tOuI0+YzX77zKeH41UXTukeI+kvUOPr99D6G/5GUK3B7fZb3H0lN+HVRsL+Rhr0Tubk3nt5cxlOiHGVzbnzA8pq4KjSUApY+O5/aUZeG4U7790eO/tNrBcIROVz1MtU2lqmZijOr9nqZ1Q5T0Oq/tMbF4KpTNmXyI1B9pu47jCJovfPhsPMzn8VjXqG7N6DQSkL/D+E1LhmY0/L7X7ToiqWAZf7gbP77H1E5XC8YdND3h0O/vNOnxmnU55T0PyMHLVp0ztTcP0VtG9L6H3lLFFibZMreIIPsZSxfE1TTc9B85RPHqxIuwIGykXUeXP8403RmvEanw08jqe8PWAiaPFUYWN0Pj3l9DuPzk81hcar1Go9xtI3VvX1J3xSNo+hjTzmf8aeZprmsO3HltHMOgTHCNSuDObDyYrma5xuunWfMOjuOcRUaZFPHGWqXEeswmkumuekrLiKtJDEKecLTGY06ImJ8ITxhGESJEil2nhEZItAhIuIy0g4hSCJ5imsp68vWMA1lXHvra83Yo3LzvqGSK0Rp8EFRA2YqT4Ai3KGEwyYd2WqwuQLEXta536S7QxVgAPKc/xTF5qrHkNB6TpfMunprTYd1gfIie/wAMOk5BKnpLtHiVVdnNuh1/WBjuJOhUZTdTb/OYlvB4B6h7o05k6D3nS8O4DTTVu+3jt6CNm1TAYl2QsaTadNm8r6zNxfEaj3B7o/pFx79Z2yUZ5ieDU6o7w16jcf54ybTbgAk8Im9xLs/UpagZ16jceYnnDuz7VLM90X/kfIHaXa7YFOkzmyqSZt4HgIGr949OQ+s6nC8MpoLKLD/N+svUsEvSTabcvX4Ir7ix6iwP6azMxXZqquqd8eG/tzn0QYdekTiKyoCSQAOZ5RtNvl/wCpswIPQ6fkZtcH4O5OdiUHhozD5Ce8a44KjjIq2U3DEAkn12EZR7Sg6VBbxGo9pWTXr4Ki+hXKf6ksD6jY+0otwV/wCWwqeH2X/CTr6GCYoMLqwI8I6nWkZVyWr4ZFVSpsQQeYNwfYyF5u4/iqqn+oFqf0qwv7HcTBTEU22vTPQ95fQ7gecmnTXqN+XpEi0m6MNSNOo1X3EQ+IQHVl8iRJqXRXJWfaYcxqY8jnKpxKf1r+IRNV0P31/EJO2JbPvWpzWW1S4iDvHjGIec5paqD76/iEkmIUffX3ExnFDoxdffepdSrAwInOrxFR99fxCPTi4/rX8Q+s1Tjl216uk+ZbVousJQHGV5sn4h9Y1eJ0W3dQfFhaTsls/yMfyaDMPitTTzM0cVjqdrCoh8mX6zB4jiQW0YEDxHrOjFXUPF+p5otfUekcPUcMArHUy9W4UCbhiPPWVuD1UNQFmUAa6kDXablTEUj/MT8S/WbHlSwnwVQcr+X0i8xGhBHnNtq9P/AHE/Ev1klr0zu6HzZfrA2aFhoJdoiVKI1l+mJGJ6CRxfEEoi7tboOZ8hI4pyEYjQgaTg6tZnYsxJN9zGjtafFOP1Kug7i9BufM/SLwHG6lOwJzr0PyPKZkP8/WVlp3fDeK06o0ax/pOh/f0mmKoE+XMxB00nXcDxLtRJZiSL2MkwxmGrxLjCUlux1OwG5/acXxPij1z3jZRso2H1P1lKtWZzmYkk8zFS6XtesYtpIwErLSNKoVN1NvKbnC8ZVqXBUGw+1tryBmAJ2uFphUUAWFhJLGXL8Qp1Q2aqDc8+XkLbRdOdmigmxFxMXj+FRGXIoF+kClhqrL9kkeU84VwoYzFVabHI3w3dSuUDOMioHuLZSWF9vOeU5k4qoy1HKsVOxsSNLC4NuWksModhR/7PhkT4tQpUamQQ1SjTAxBqOqUh8S2YBU7yglrnltIJ2NoLW+G71SPgGsTnRMjClRc0qjfBcq+apcjJcKU0N7zIWu7IuZ2a3eGZmbvNqzancnUnnLCYyrmLfFqBjuwqOGva18wN9tN5WUWknBcEovWxIIqMlEU8qpU7xz1KdMlqpw98q5yxtRvpbxOgeyeHpJVes9T/AEkrEj4qUwzU8a2GChvg1LXC7WN2O4E5d8dWWs1Ra1UVDu4qOHOw1e+Y6Ac+UqtXfLlztltbLmbLbNmta9rZu9567wy5anEeGImEpV1FXMxUVC9gl2V2ARSoNu4bMGcGzXy2GboMH2QogUvimo7FHNdaWIw4ak4oNXp3QJUZFIRkIcA3APhOJauxVULMVW+VSxKrf7WVToL87SYxNQEsKjhmvmIZgWvvmN+9ud+si8y3+ynBKWLL3FUA1qFGmFdAU+MK5D1X+EwbL8FV0VAS+6iNfgWHTCPXdnzfBwrovxVQF6yYliB/ovmA+Ctl7uhbvbTncNiqlO/w6jpmGVsjsuZf6WykXHgYp67EZSzEaaEkjughdNtAzW6Zj1Mq6l1J7PUrU2HxyppVajKxVXqPTSk5p0gad6ZPxeYcFcpBNyA+p2XT4ireoUz4gORl/wBNaeCoYmiGOWysXqOjX3yaAG85vCYupdD8R7ppTOdroOiG/dHlaWRiHGYB3Ac98BmAfc98X72pO/Uw128n9rOF0MKaS0HZ6hph6yswbJelRqKdKa5Ll3GXvWCqc2thercFpLVdMtfLTGIuS1P/AMQaJUD+Gb4egbNfVXsLaty5fFV3zsc7XZcrHMblbAZSea2AFttBPP46rdW+LUzIAKbZ3zIBsEN7qPKEfRKPYBXqYcJUY03Zf4g3TNTV6pSmE7ts2hU3Bsw21tOEpAkA9QD+USmPrDarUGt9Hca5s99983e89d5Ywjk7wj//2Q=="/>
          <p:cNvSpPr>
            <a:spLocks noChangeAspect="1" noChangeArrowheads="1"/>
          </p:cNvSpPr>
          <p:nvPr/>
        </p:nvSpPr>
        <p:spPr bwMode="auto">
          <a:xfrm>
            <a:off x="19970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281" y="1251455"/>
            <a:ext cx="16287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3" descr="PhysX에 대한 이미지 검색결과"/>
          <p:cNvSpPr>
            <a:spLocks noChangeAspect="1" noChangeArrowheads="1"/>
          </p:cNvSpPr>
          <p:nvPr/>
        </p:nvSpPr>
        <p:spPr bwMode="auto">
          <a:xfrm>
            <a:off x="21494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5942" y="2234405"/>
            <a:ext cx="1909802" cy="674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7882" y="5388072"/>
            <a:ext cx="1975571" cy="739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1501" y="4267871"/>
            <a:ext cx="2398683" cy="65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2668" y="3259497"/>
            <a:ext cx="22860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517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77">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1"/>
            <a:r>
              <a:rPr lang="en-US" altLang="ko-KR" dirty="0">
                <a:latin typeface="맑은 고딕" panose="020B0503020000020004" pitchFamily="50" charset="-127"/>
                <a:ea typeface="맑은 고딕" panose="020B0503020000020004" pitchFamily="50" charset="-127"/>
              </a:rPr>
              <a:t>Analytical Model</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5</a:t>
            </a:fld>
            <a:endParaRPr lang="en-US" altLang="ko-KR" sz="1200" b="0" dirty="0"/>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40" name="직사각형 39"/>
              <p:cNvSpPr/>
              <p:nvPr/>
            </p:nvSpPr>
            <p:spPr>
              <a:xfrm>
                <a:off x="7403097" y="1974793"/>
                <a:ext cx="3009355" cy="478019"/>
              </a:xfrm>
              <a:prstGeom prst="rect">
                <a:avLst/>
              </a:prstGeom>
            </p:spPr>
            <p:txBody>
              <a:bodyPr wrap="none">
                <a:spAutoFit/>
              </a:bodyPr>
              <a:lstStyle/>
              <a:p>
                <a:r>
                  <a:rPr lang="en-US" altLang="ko-KR" sz="2000" dirty="0"/>
                  <a:t>(1) Let </a:t>
                </a:r>
                <a14:m>
                  <m:oMath xmlns:m="http://schemas.openxmlformats.org/officeDocument/2006/math">
                    <m:r>
                      <a:rPr lang="en-US" altLang="ko-KR" sz="2000" i="1">
                        <a:latin typeface="Cambria Math"/>
                      </a:rPr>
                      <m:t>𝑡</m:t>
                    </m:r>
                    <m:r>
                      <a:rPr lang="en-US" altLang="ko-KR" sz="2000" b="0" i="1" smtClean="0">
                        <a:latin typeface="Cambria Math" panose="02040503050406030204" pitchFamily="18" charset="0"/>
                      </a:rPr>
                      <m:t>=0</m:t>
                    </m:r>
                  </m:oMath>
                </a14:m>
                <a:r>
                  <a:rPr lang="en-US" altLang="ko-KR" sz="2000" dirty="0"/>
                  <a:t>, </a:t>
                </a:r>
                <a14:m>
                  <m:oMath xmlns:m="http://schemas.openxmlformats.org/officeDocument/2006/math">
                    <m:sSub>
                      <m:sSubPr>
                        <m:ctrlPr>
                          <a:rPr lang="en-US" altLang="ko-KR" sz="2000" i="1" dirty="0">
                            <a:latin typeface="Cambria Math" panose="02040503050406030204" pitchFamily="18" charset="0"/>
                          </a:rPr>
                        </m:ctrlPr>
                      </m:sSubPr>
                      <m:e>
                        <m:r>
                          <a:rPr lang="en-US" altLang="ko-KR" sz="2000" b="1" dirty="0">
                            <a:latin typeface="Cambria Math"/>
                          </a:rPr>
                          <m:t>𝐩</m:t>
                        </m:r>
                      </m:e>
                      <m:sub>
                        <m:r>
                          <a:rPr lang="en-US" altLang="ko-KR" sz="2000" i="1" dirty="0">
                            <a:latin typeface="Cambria Math"/>
                          </a:rPr>
                          <m:t>0</m:t>
                        </m:r>
                      </m:sub>
                    </m:sSub>
                  </m:oMath>
                </a14:m>
                <a:r>
                  <a:rPr lang="en-US" altLang="ko-KR" sz="2000" dirty="0"/>
                  <a:t>, </a:t>
                </a:r>
                <a14:m>
                  <m:oMath xmlns:m="http://schemas.openxmlformats.org/officeDocument/2006/math">
                    <m:r>
                      <a:rPr lang="en-US" altLang="ko-KR" sz="2000" b="1" dirty="0">
                        <a:latin typeface="Cambria Math"/>
                      </a:rPr>
                      <m:t>𝐮</m:t>
                    </m:r>
                    <m:r>
                      <a:rPr lang="en-US" altLang="ko-KR" sz="2000" b="1" i="0" dirty="0" smtClean="0">
                        <a:latin typeface="Cambria Math" panose="02040503050406030204" pitchFamily="18" charset="0"/>
                      </a:rPr>
                      <m:t>,  </m:t>
                    </m:r>
                    <m:r>
                      <a:rPr lang="en-US" altLang="ko-KR" sz="2000" b="1" i="0" dirty="0" smtClean="0">
                        <a:latin typeface="Cambria Math" panose="02040503050406030204" pitchFamily="18" charset="0"/>
                      </a:rPr>
                      <m:t>𝐚</m:t>
                    </m:r>
                  </m:oMath>
                </a14:m>
                <a:endParaRPr lang="ko-KR" altLang="en-US" sz="2000" dirty="0"/>
              </a:p>
            </p:txBody>
          </p:sp>
        </mc:Choice>
        <mc:Fallback xmlns="">
          <p:sp>
            <p:nvSpPr>
              <p:cNvPr id="40" name="직사각형 39"/>
              <p:cNvSpPr>
                <a:spLocks noRot="1" noChangeAspect="1" noMove="1" noResize="1" noEditPoints="1" noAdjustHandles="1" noChangeArrowheads="1" noChangeShapeType="1" noTextEdit="1"/>
              </p:cNvSpPr>
              <p:nvPr/>
            </p:nvSpPr>
            <p:spPr>
              <a:xfrm>
                <a:off x="7403097" y="1974793"/>
                <a:ext cx="3009355" cy="478019"/>
              </a:xfrm>
              <a:prstGeom prst="rect">
                <a:avLst/>
              </a:prstGeom>
              <a:blipFill>
                <a:blip r:embed="rId3"/>
                <a:stretch>
                  <a:fillRect l="-2101" t="-5128" b="-512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p:cNvSpPr/>
              <p:nvPr/>
            </p:nvSpPr>
            <p:spPr>
              <a:xfrm>
                <a:off x="7384968" y="2394672"/>
                <a:ext cx="3643370" cy="526939"/>
              </a:xfrm>
              <a:prstGeom prst="rect">
                <a:avLst/>
              </a:prstGeom>
            </p:spPr>
            <p:txBody>
              <a:bodyPr wrap="none">
                <a:spAutoFit/>
              </a:bodyPr>
              <a:lstStyle/>
              <a:p>
                <a:r>
                  <a:rPr lang="en-US" altLang="ko-KR" sz="2000" dirty="0"/>
                  <a:t>(2) Compute </a:t>
                </a:r>
                <a14:m>
                  <m:oMath xmlns:m="http://schemas.openxmlformats.org/officeDocument/2006/math">
                    <m:r>
                      <a:rPr lang="en-US" altLang="ko-KR" sz="2000" b="1" dirty="0">
                        <a:latin typeface="Cambria Math"/>
                      </a:rPr>
                      <m:t>𝐩</m:t>
                    </m:r>
                    <m:d>
                      <m:dPr>
                        <m:ctrlPr>
                          <a:rPr lang="en-US" altLang="ko-KR" sz="2000" b="1" i="1" dirty="0">
                            <a:latin typeface="Cambria Math" panose="02040503050406030204" pitchFamily="18" charset="0"/>
                          </a:rPr>
                        </m:ctrlPr>
                      </m:dPr>
                      <m:e>
                        <m:r>
                          <a:rPr lang="en-US" altLang="ko-KR" sz="2000" i="1" dirty="0">
                            <a:latin typeface="Cambria Math"/>
                          </a:rPr>
                          <m:t>𝑡</m:t>
                        </m:r>
                      </m:e>
                    </m:d>
                    <m:r>
                      <a:rPr lang="en-US" altLang="ko-KR" sz="2000" b="0" i="1" dirty="0" smtClean="0">
                        <a:latin typeface="Cambria Math" panose="02040503050406030204" pitchFamily="18" charset="0"/>
                      </a:rPr>
                      <m:t>=</m:t>
                    </m:r>
                    <m:r>
                      <a:rPr lang="en-US" altLang="ko-KR" sz="2000" b="1" dirty="0">
                        <a:latin typeface="Cambria Math"/>
                      </a:rPr>
                      <m:t>𝐮</m:t>
                    </m:r>
                    <m:r>
                      <a:rPr lang="en-US" altLang="ko-KR" sz="2000" i="1" dirty="0">
                        <a:latin typeface="Cambria Math"/>
                      </a:rPr>
                      <m:t>𝑡</m:t>
                    </m:r>
                    <m:r>
                      <a:rPr lang="en-US" altLang="ko-KR" sz="2000" i="1" dirty="0">
                        <a:latin typeface="Cambria Math"/>
                      </a:rPr>
                      <m:t>+</m:t>
                    </m:r>
                    <m:f>
                      <m:fPr>
                        <m:ctrlPr>
                          <a:rPr lang="en-US" altLang="ko-KR" sz="2000" i="1" dirty="0">
                            <a:latin typeface="Cambria Math" panose="02040503050406030204" pitchFamily="18" charset="0"/>
                          </a:rPr>
                        </m:ctrlPr>
                      </m:fPr>
                      <m:num>
                        <m:r>
                          <a:rPr lang="en-US" altLang="ko-KR" sz="2000" i="1" dirty="0">
                            <a:latin typeface="Cambria Math"/>
                          </a:rPr>
                          <m:t>1</m:t>
                        </m:r>
                      </m:num>
                      <m:den>
                        <m:r>
                          <a:rPr lang="en-US" altLang="ko-KR" sz="2000" i="1" dirty="0">
                            <a:latin typeface="Cambria Math"/>
                          </a:rPr>
                          <m:t>2</m:t>
                        </m:r>
                      </m:den>
                    </m:f>
                    <m:r>
                      <a:rPr lang="en-US" altLang="ko-KR" sz="2000" b="1" dirty="0">
                        <a:latin typeface="Cambria Math"/>
                      </a:rPr>
                      <m:t>𝐚</m:t>
                    </m:r>
                    <m:sSup>
                      <m:sSupPr>
                        <m:ctrlPr>
                          <a:rPr lang="en-US" altLang="ko-KR" sz="2000" i="1" dirty="0">
                            <a:latin typeface="Cambria Math" panose="02040503050406030204" pitchFamily="18" charset="0"/>
                          </a:rPr>
                        </m:ctrlPr>
                      </m:sSupPr>
                      <m:e>
                        <m:r>
                          <a:rPr lang="en-US" altLang="ko-KR" sz="2000" i="1" dirty="0">
                            <a:latin typeface="Cambria Math"/>
                          </a:rPr>
                          <m:t>𝑡</m:t>
                        </m:r>
                      </m:e>
                      <m:sup>
                        <m:r>
                          <a:rPr lang="en-US" altLang="ko-KR" sz="2000" i="1" dirty="0">
                            <a:latin typeface="Cambria Math"/>
                          </a:rPr>
                          <m:t>2</m:t>
                        </m:r>
                      </m:sup>
                    </m:sSup>
                  </m:oMath>
                </a14:m>
                <a:endParaRPr lang="ko-KR" altLang="en-US" sz="2000" dirty="0"/>
              </a:p>
            </p:txBody>
          </p:sp>
        </mc:Choice>
        <mc:Fallback xmlns="">
          <p:sp>
            <p:nvSpPr>
              <p:cNvPr id="42" name="직사각형 41"/>
              <p:cNvSpPr>
                <a:spLocks noRot="1" noChangeAspect="1" noMove="1" noResize="1" noEditPoints="1" noAdjustHandles="1" noChangeArrowheads="1" noChangeShapeType="1" noTextEdit="1"/>
              </p:cNvSpPr>
              <p:nvPr/>
            </p:nvSpPr>
            <p:spPr>
              <a:xfrm>
                <a:off x="7384968" y="2394672"/>
                <a:ext cx="3643370" cy="526939"/>
              </a:xfrm>
              <a:prstGeom prst="rect">
                <a:avLst/>
              </a:prstGeom>
              <a:blipFill>
                <a:blip r:embed="rId4"/>
                <a:stretch>
                  <a:fillRect l="-1389" b="-47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p:cNvSpPr/>
              <p:nvPr/>
            </p:nvSpPr>
            <p:spPr>
              <a:xfrm>
                <a:off x="7384490" y="2814551"/>
                <a:ext cx="2998898" cy="400110"/>
              </a:xfrm>
              <a:prstGeom prst="rect">
                <a:avLst/>
              </a:prstGeom>
            </p:spPr>
            <p:txBody>
              <a:bodyPr wrap="none">
                <a:spAutoFit/>
              </a:bodyPr>
              <a:lstStyle/>
              <a:p>
                <a:r>
                  <a:rPr lang="en-US" altLang="ko-KR" sz="2000" dirty="0"/>
                  <a:t>(3) Draw the ball at </a:t>
                </a:r>
                <a14:m>
                  <m:oMath xmlns:m="http://schemas.openxmlformats.org/officeDocument/2006/math">
                    <m:r>
                      <a:rPr lang="en-US" altLang="ko-KR" sz="2000" b="1" i="0" dirty="0" smtClean="0">
                        <a:latin typeface="Cambria Math" panose="02040503050406030204" pitchFamily="18" charset="0"/>
                      </a:rPr>
                      <m:t>𝐩</m:t>
                    </m:r>
                    <m:r>
                      <a:rPr lang="en-US" altLang="ko-KR" sz="2000" i="1" dirty="0" smtClean="0">
                        <a:latin typeface="Cambria Math" panose="02040503050406030204" pitchFamily="18" charset="0"/>
                      </a:rPr>
                      <m:t>(</m:t>
                    </m:r>
                    <m:r>
                      <a:rPr lang="en-US" altLang="ko-KR" sz="2000" i="1" dirty="0" smtClean="0">
                        <a:latin typeface="Cambria Math" panose="02040503050406030204" pitchFamily="18" charset="0"/>
                      </a:rPr>
                      <m:t>𝑡</m:t>
                    </m:r>
                    <m:r>
                      <a:rPr lang="en-US" altLang="ko-KR" sz="2000" i="1" dirty="0">
                        <a:latin typeface="Cambria Math" panose="02040503050406030204" pitchFamily="18" charset="0"/>
                      </a:rPr>
                      <m:t>)</m:t>
                    </m:r>
                  </m:oMath>
                </a14:m>
                <a:endParaRPr lang="ko-KR" altLang="en-US" sz="2000" dirty="0"/>
              </a:p>
            </p:txBody>
          </p:sp>
        </mc:Choice>
        <mc:Fallback xmlns="">
          <p:sp>
            <p:nvSpPr>
              <p:cNvPr id="43" name="직사각형 42"/>
              <p:cNvSpPr>
                <a:spLocks noRot="1" noChangeAspect="1" noMove="1" noResize="1" noEditPoints="1" noAdjustHandles="1" noChangeArrowheads="1" noChangeShapeType="1" noTextEdit="1"/>
              </p:cNvSpPr>
              <p:nvPr/>
            </p:nvSpPr>
            <p:spPr>
              <a:xfrm>
                <a:off x="7384490" y="2814551"/>
                <a:ext cx="2998898" cy="400110"/>
              </a:xfrm>
              <a:prstGeom prst="rect">
                <a:avLst/>
              </a:prstGeom>
              <a:blipFill>
                <a:blip r:embed="rId5"/>
                <a:stretch>
                  <a:fillRect l="-1681" t="-9375" b="-25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직사각형 43"/>
              <p:cNvSpPr/>
              <p:nvPr/>
            </p:nvSpPr>
            <p:spPr>
              <a:xfrm>
                <a:off x="7384491" y="3234430"/>
                <a:ext cx="1800108" cy="400110"/>
              </a:xfrm>
              <a:prstGeom prst="rect">
                <a:avLst/>
              </a:prstGeom>
            </p:spPr>
            <p:txBody>
              <a:bodyPr wrap="none">
                <a:spAutoFit/>
              </a:bodyPr>
              <a:lstStyle/>
              <a:p>
                <a:r>
                  <a:rPr lang="en-US" altLang="ko-KR" sz="2000" dirty="0"/>
                  <a:t>(4) </a:t>
                </a:r>
                <a14:m>
                  <m:oMath xmlns:m="http://schemas.openxmlformats.org/officeDocument/2006/math">
                    <m:r>
                      <a:rPr lang="en-US" altLang="ko-KR" sz="2000" i="1" dirty="0">
                        <a:latin typeface="Cambria Math"/>
                      </a:rPr>
                      <m:t>𝑡</m:t>
                    </m:r>
                    <m:r>
                      <a:rPr lang="en-US" altLang="ko-KR" sz="2000" i="1" dirty="0">
                        <a:latin typeface="Cambria Math"/>
                      </a:rPr>
                      <m:t> = </m:t>
                    </m:r>
                    <m:r>
                      <a:rPr lang="en-US" altLang="ko-KR" sz="2000" i="1" dirty="0">
                        <a:latin typeface="Cambria Math"/>
                      </a:rPr>
                      <m:t>𝑡</m:t>
                    </m:r>
                    <m:r>
                      <a:rPr lang="en-US" altLang="ko-KR" sz="2000" i="1" dirty="0">
                        <a:latin typeface="Cambria Math"/>
                      </a:rPr>
                      <m:t>+∆</m:t>
                    </m:r>
                    <m:r>
                      <a:rPr lang="en-US" altLang="ko-KR" sz="2000" i="1" dirty="0">
                        <a:latin typeface="Cambria Math"/>
                        <a:ea typeface="Cambria Math"/>
                      </a:rPr>
                      <m:t>𝑡</m:t>
                    </m:r>
                  </m:oMath>
                </a14:m>
                <a:endParaRPr lang="ko-KR" altLang="en-US" sz="2000" dirty="0"/>
              </a:p>
            </p:txBody>
          </p:sp>
        </mc:Choice>
        <mc:Fallback xmlns="">
          <p:sp>
            <p:nvSpPr>
              <p:cNvPr id="44" name="직사각형 43"/>
              <p:cNvSpPr>
                <a:spLocks noRot="1" noChangeAspect="1" noMove="1" noResize="1" noEditPoints="1" noAdjustHandles="1" noChangeArrowheads="1" noChangeShapeType="1" noTextEdit="1"/>
              </p:cNvSpPr>
              <p:nvPr/>
            </p:nvSpPr>
            <p:spPr>
              <a:xfrm>
                <a:off x="7384491" y="3234430"/>
                <a:ext cx="1800108" cy="400110"/>
              </a:xfrm>
              <a:prstGeom prst="rect">
                <a:avLst/>
              </a:prstGeom>
              <a:blipFill>
                <a:blip r:embed="rId6"/>
                <a:stretch>
                  <a:fillRect l="-2797" t="-6250" b="-25000"/>
                </a:stretch>
              </a:blipFill>
            </p:spPr>
            <p:txBody>
              <a:bodyPr/>
              <a:lstStyle/>
              <a:p>
                <a:r>
                  <a:rPr lang="ko-KR" altLang="en-US">
                    <a:noFill/>
                  </a:rPr>
                  <a:t> </a:t>
                </a:r>
              </a:p>
            </p:txBody>
          </p:sp>
        </mc:Fallback>
      </mc:AlternateContent>
      <p:sp>
        <p:nvSpPr>
          <p:cNvPr id="45" name="직사각형 44"/>
          <p:cNvSpPr/>
          <p:nvPr/>
        </p:nvSpPr>
        <p:spPr>
          <a:xfrm>
            <a:off x="7382382" y="3654307"/>
            <a:ext cx="2403558" cy="478019"/>
          </a:xfrm>
          <a:prstGeom prst="rect">
            <a:avLst/>
          </a:prstGeom>
        </p:spPr>
        <p:txBody>
          <a:bodyPr wrap="none">
            <a:spAutoFit/>
          </a:bodyPr>
          <a:lstStyle/>
          <a:p>
            <a:r>
              <a:rPr lang="en-US" altLang="ko-KR" sz="2000" dirty="0"/>
              <a:t>(5) Go to step(2)</a:t>
            </a:r>
            <a:endParaRPr lang="ko-KR" altLang="en-US" sz="2000" dirty="0"/>
          </a:p>
        </p:txBody>
      </p:sp>
      <p:sp>
        <p:nvSpPr>
          <p:cNvPr id="20" name="직사각형 19"/>
          <p:cNvSpPr/>
          <p:nvPr/>
        </p:nvSpPr>
        <p:spPr bwMode="auto">
          <a:xfrm>
            <a:off x="7382382" y="1598853"/>
            <a:ext cx="3996818" cy="2565641"/>
          </a:xfrm>
          <a:prstGeom prst="rect">
            <a:avLst/>
          </a:pr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b="1" dirty="0">
              <a:latin typeface="굴림" pitchFamily="50" charset="-127"/>
              <a:ea typeface="굴림" pitchFamily="50" charset="-127"/>
            </a:endParaRPr>
          </a:p>
        </p:txBody>
      </p:sp>
      <p:sp>
        <p:nvSpPr>
          <p:cNvPr id="39" name="직사각형 38"/>
          <p:cNvSpPr/>
          <p:nvPr/>
        </p:nvSpPr>
        <p:spPr>
          <a:xfrm>
            <a:off x="7531458" y="1378229"/>
            <a:ext cx="1525439" cy="478019"/>
          </a:xfrm>
          <a:prstGeom prst="rect">
            <a:avLst/>
          </a:prstGeom>
          <a:solidFill>
            <a:schemeClr val="bg1"/>
          </a:solidFill>
          <a:ln>
            <a:solidFill>
              <a:schemeClr val="tx1"/>
            </a:solidFill>
          </a:ln>
        </p:spPr>
        <p:txBody>
          <a:bodyPr wrap="none">
            <a:spAutoFit/>
          </a:bodyPr>
          <a:lstStyle/>
          <a:p>
            <a:r>
              <a:rPr lang="en-US" altLang="ko-KR" sz="2000" dirty="0"/>
              <a:t>Algorithm</a:t>
            </a:r>
            <a:endParaRPr lang="ko-KR" altLang="en-US" sz="2000" dirty="0"/>
          </a:p>
        </p:txBody>
      </p:sp>
      <p:grpSp>
        <p:nvGrpSpPr>
          <p:cNvPr id="3" name="그룹 2">
            <a:extLst>
              <a:ext uri="{FF2B5EF4-FFF2-40B4-BE49-F238E27FC236}">
                <a16:creationId xmlns:a16="http://schemas.microsoft.com/office/drawing/2014/main" id="{742B5638-0D2A-8947-B300-FD3CE0253376}"/>
              </a:ext>
            </a:extLst>
          </p:cNvPr>
          <p:cNvGrpSpPr/>
          <p:nvPr/>
        </p:nvGrpSpPr>
        <p:grpSpPr>
          <a:xfrm>
            <a:off x="1302358" y="1414794"/>
            <a:ext cx="3176985" cy="2749701"/>
            <a:chOff x="1048587" y="1298721"/>
            <a:chExt cx="3176985" cy="2749701"/>
          </a:xfrm>
        </p:grpSpPr>
        <p:grpSp>
          <p:nvGrpSpPr>
            <p:cNvPr id="15" name="그룹 14"/>
            <p:cNvGrpSpPr/>
            <p:nvPr/>
          </p:nvGrpSpPr>
          <p:grpSpPr>
            <a:xfrm>
              <a:off x="1048587" y="1298721"/>
              <a:ext cx="3176985" cy="2749701"/>
              <a:chOff x="1001220" y="1753482"/>
              <a:chExt cx="3176985" cy="2749701"/>
            </a:xfrm>
          </p:grpSpPr>
          <p:cxnSp>
            <p:nvCxnSpPr>
              <p:cNvPr id="6" name="직선 화살표 연결선 5"/>
              <p:cNvCxnSpPr/>
              <p:nvPr/>
            </p:nvCxnSpPr>
            <p:spPr bwMode="auto">
              <a:xfrm flipV="1">
                <a:off x="1185948" y="2092036"/>
                <a:ext cx="0" cy="1579416"/>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12" name="직선 화살표 연결선 11"/>
              <p:cNvCxnSpPr/>
              <p:nvPr/>
            </p:nvCxnSpPr>
            <p:spPr bwMode="auto">
              <a:xfrm>
                <a:off x="1001220" y="3486724"/>
                <a:ext cx="2780145" cy="0"/>
              </a:xfrm>
              <a:prstGeom prst="straightConnector1">
                <a:avLst/>
              </a:prstGeom>
              <a:noFill/>
              <a:ln w="19050" cap="flat" cmpd="sng" algn="ctr">
                <a:solidFill>
                  <a:schemeClr val="tx1"/>
                </a:solidFill>
                <a:prstDash val="solid"/>
                <a:round/>
                <a:headEnd type="none" w="med" len="med"/>
                <a:tailEnd type="triangle" w="med" len="med"/>
              </a:ln>
              <a:effectLst/>
            </p:spPr>
          </p:cxnSp>
          <p:sp>
            <p:nvSpPr>
              <p:cNvPr id="9" name="원호 8"/>
              <p:cNvSpPr/>
              <p:nvPr/>
            </p:nvSpPr>
            <p:spPr bwMode="auto">
              <a:xfrm flipH="1">
                <a:off x="1201188" y="2470264"/>
                <a:ext cx="2903739" cy="2032919"/>
              </a:xfrm>
              <a:prstGeom prst="arc">
                <a:avLst>
                  <a:gd name="adj1" fmla="val 16199999"/>
                  <a:gd name="adj2" fmla="val 0"/>
                </a:avLst>
              </a:prstGeom>
              <a:noFill/>
              <a:ln w="9525" cap="flat" cmpd="sng" algn="ctr">
                <a:solidFill>
                  <a:schemeClr val="tx1"/>
                </a:solidFill>
                <a:prstDash val="dash"/>
                <a:round/>
                <a:headEnd type="triangle" w="med" len="med"/>
                <a:tailEnd type="none" w="med" len="med"/>
              </a:ln>
              <a:effectLst/>
            </p:spPr>
            <p:txBody>
              <a:bodyPr rtlCol="0" anchor="ctr"/>
              <a:lstStyle/>
              <a:p>
                <a:pPr algn="ctr"/>
                <a:endParaRPr lang="ko-KR" altLang="en-US"/>
              </a:p>
            </p:txBody>
          </p:sp>
          <p:sp>
            <p:nvSpPr>
              <p:cNvPr id="10" name="타원 9"/>
              <p:cNvSpPr/>
              <p:nvPr/>
            </p:nvSpPr>
            <p:spPr bwMode="auto">
              <a:xfrm>
                <a:off x="2674337" y="2412074"/>
                <a:ext cx="99752" cy="110836"/>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11" name="TextBox 10"/>
                  <p:cNvSpPr txBox="1"/>
                  <p:nvPr/>
                </p:nvSpPr>
                <p:spPr>
                  <a:xfrm>
                    <a:off x="3781365" y="3317446"/>
                    <a:ext cx="3968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𝑥</m:t>
                          </m:r>
                        </m:oMath>
                      </m:oMathPara>
                    </a14:m>
                    <a:endParaRPr lang="ko-KR"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781365" y="3317446"/>
                    <a:ext cx="396840" cy="369332"/>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036708" y="1753482"/>
                    <a:ext cx="400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𝑦</m:t>
                          </m:r>
                        </m:oMath>
                      </m:oMathPara>
                    </a14:m>
                    <a:endParaRPr lang="ko-KR"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036708" y="1753482"/>
                    <a:ext cx="400238" cy="369332"/>
                  </a:xfrm>
                  <a:prstGeom prst="rect">
                    <a:avLst/>
                  </a:prstGeom>
                  <a:blipFill>
                    <a:blip r:embed="rId8"/>
                    <a:stretch>
                      <a:fillRect b="-10000"/>
                    </a:stretch>
                  </a:blipFill>
                </p:spPr>
                <p:txBody>
                  <a:bodyPr/>
                  <a:lstStyle/>
                  <a:p>
                    <a:r>
                      <a:rPr lang="ko-KR" altLang="en-US">
                        <a:noFill/>
                      </a:rPr>
                      <a:t> </a:t>
                    </a:r>
                  </a:p>
                </p:txBody>
              </p:sp>
            </mc:Fallback>
          </mc:AlternateContent>
        </p:grpSp>
        <p:grpSp>
          <p:nvGrpSpPr>
            <p:cNvPr id="55" name="그룹 54"/>
            <p:cNvGrpSpPr/>
            <p:nvPr/>
          </p:nvGrpSpPr>
          <p:grpSpPr>
            <a:xfrm>
              <a:off x="1170704" y="1977592"/>
              <a:ext cx="1496196" cy="1278028"/>
              <a:chOff x="1123338" y="2432354"/>
              <a:chExt cx="1496196" cy="1278028"/>
            </a:xfrm>
          </p:grpSpPr>
          <p:cxnSp>
            <p:nvCxnSpPr>
              <p:cNvPr id="29" name="직선 연결선 28"/>
              <p:cNvCxnSpPr/>
              <p:nvPr/>
            </p:nvCxnSpPr>
            <p:spPr bwMode="auto">
              <a:xfrm>
                <a:off x="1499702" y="2881744"/>
                <a:ext cx="0" cy="604979"/>
              </a:xfrm>
              <a:prstGeom prst="line">
                <a:avLst/>
              </a:prstGeom>
              <a:noFill/>
              <a:ln w="9525" cap="flat" cmpd="sng" algn="ctr">
                <a:solidFill>
                  <a:schemeClr val="tx1"/>
                </a:solidFill>
                <a:prstDash val="sysDot"/>
                <a:round/>
                <a:headEnd type="none" w="med" len="med"/>
                <a:tailEnd type="none"/>
              </a:ln>
              <a:effectLst/>
            </p:spPr>
          </p:cxnSp>
          <p:cxnSp>
            <p:nvCxnSpPr>
              <p:cNvPr id="50" name="직선 연결선 49"/>
              <p:cNvCxnSpPr/>
              <p:nvPr/>
            </p:nvCxnSpPr>
            <p:spPr bwMode="auto">
              <a:xfrm>
                <a:off x="1785452" y="2667000"/>
                <a:ext cx="0" cy="819723"/>
              </a:xfrm>
              <a:prstGeom prst="line">
                <a:avLst/>
              </a:prstGeom>
              <a:noFill/>
              <a:ln w="9525" cap="flat" cmpd="sng" algn="ctr">
                <a:solidFill>
                  <a:schemeClr val="tx1"/>
                </a:solidFill>
                <a:prstDash val="sysDot"/>
                <a:round/>
                <a:headEnd type="none" w="med" len="med"/>
                <a:tailEnd type="none"/>
              </a:ln>
              <a:effectLst/>
            </p:spPr>
          </p:cxnSp>
          <p:cxnSp>
            <p:nvCxnSpPr>
              <p:cNvPr id="52" name="직선 연결선 51"/>
              <p:cNvCxnSpPr/>
              <p:nvPr/>
            </p:nvCxnSpPr>
            <p:spPr bwMode="auto">
              <a:xfrm>
                <a:off x="2077552" y="2543190"/>
                <a:ext cx="0" cy="943534"/>
              </a:xfrm>
              <a:prstGeom prst="line">
                <a:avLst/>
              </a:prstGeom>
              <a:noFill/>
              <a:ln w="9525" cap="flat" cmpd="sng" algn="ctr">
                <a:solidFill>
                  <a:schemeClr val="tx1"/>
                </a:solidFill>
                <a:prstDash val="sysDot"/>
                <a:round/>
                <a:headEnd type="none" w="med" len="med"/>
                <a:tailEnd type="none"/>
              </a:ln>
              <a:effectLst/>
            </p:spPr>
          </p:cxnSp>
          <p:cxnSp>
            <p:nvCxnSpPr>
              <p:cNvPr id="54" name="직선 연결선 53"/>
              <p:cNvCxnSpPr/>
              <p:nvPr/>
            </p:nvCxnSpPr>
            <p:spPr bwMode="auto">
              <a:xfrm>
                <a:off x="2355442" y="2522910"/>
                <a:ext cx="0" cy="967761"/>
              </a:xfrm>
              <a:prstGeom prst="line">
                <a:avLst/>
              </a:prstGeom>
              <a:noFill/>
              <a:ln w="9525" cap="flat" cmpd="sng" algn="ctr">
                <a:solidFill>
                  <a:schemeClr val="tx1"/>
                </a:solidFill>
                <a:prstDash val="sysDot"/>
                <a:round/>
                <a:headEnd type="none" w="med" len="med"/>
                <a:tailEnd type="none"/>
              </a:ln>
              <a:effectLst/>
            </p:spPr>
          </p:cxnSp>
          <p:sp>
            <p:nvSpPr>
              <p:cNvPr id="61" name="타원 60"/>
              <p:cNvSpPr/>
              <p:nvPr/>
            </p:nvSpPr>
            <p:spPr bwMode="auto">
              <a:xfrm>
                <a:off x="1449826" y="2826326"/>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62" name="타원 61"/>
              <p:cNvSpPr/>
              <p:nvPr/>
            </p:nvSpPr>
            <p:spPr bwMode="auto">
              <a:xfrm>
                <a:off x="1735576" y="2617174"/>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63" name="타원 62"/>
              <p:cNvSpPr/>
              <p:nvPr/>
            </p:nvSpPr>
            <p:spPr bwMode="auto">
              <a:xfrm>
                <a:off x="2027676" y="2487772"/>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64" name="타원 63"/>
              <p:cNvSpPr/>
              <p:nvPr/>
            </p:nvSpPr>
            <p:spPr bwMode="auto">
              <a:xfrm>
                <a:off x="2310814" y="2432354"/>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53" name="직사각형 52"/>
                  <p:cNvSpPr/>
                  <p:nvPr/>
                </p:nvSpPr>
                <p:spPr>
                  <a:xfrm>
                    <a:off x="1393685"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1</m:t>
                              </m:r>
                            </m:sub>
                          </m:sSub>
                        </m:oMath>
                      </m:oMathPara>
                    </a14:m>
                    <a:endParaRPr lang="ko-KR" altLang="en-US" sz="1200" dirty="0"/>
                  </a:p>
                </p:txBody>
              </p:sp>
            </mc:Choice>
            <mc:Fallback xmlns="">
              <p:sp>
                <p:nvSpPr>
                  <p:cNvPr id="53" name="직사각형 52"/>
                  <p:cNvSpPr>
                    <a:spLocks noRot="1" noChangeAspect="1" noMove="1" noResize="1" noEditPoints="1" noAdjustHandles="1" noChangeArrowheads="1" noChangeShapeType="1" noTextEdit="1"/>
                  </p:cNvSpPr>
                  <p:nvPr/>
                </p:nvSpPr>
                <p:spPr>
                  <a:xfrm>
                    <a:off x="1393685" y="3433383"/>
                    <a:ext cx="372217" cy="276999"/>
                  </a:xfrm>
                  <a:prstGeom prst="rect">
                    <a:avLst/>
                  </a:prstGeom>
                  <a:blipFill rotWithShape="1">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직사각형 65"/>
                  <p:cNvSpPr/>
                  <p:nvPr/>
                </p:nvSpPr>
                <p:spPr>
                  <a:xfrm>
                    <a:off x="1123338"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0</m:t>
                              </m:r>
                            </m:sub>
                          </m:sSub>
                        </m:oMath>
                      </m:oMathPara>
                    </a14:m>
                    <a:endParaRPr lang="ko-KR" altLang="en-US" sz="1200" dirty="0"/>
                  </a:p>
                </p:txBody>
              </p:sp>
            </mc:Choice>
            <mc:Fallback xmlns="">
              <p:sp>
                <p:nvSpPr>
                  <p:cNvPr id="66" name="직사각형 65"/>
                  <p:cNvSpPr>
                    <a:spLocks noRot="1" noChangeAspect="1" noMove="1" noResize="1" noEditPoints="1" noAdjustHandles="1" noChangeArrowheads="1" noChangeShapeType="1" noTextEdit="1"/>
                  </p:cNvSpPr>
                  <p:nvPr/>
                </p:nvSpPr>
                <p:spPr>
                  <a:xfrm>
                    <a:off x="1123338" y="3433383"/>
                    <a:ext cx="372217" cy="276999"/>
                  </a:xfrm>
                  <a:prstGeom prst="rect">
                    <a:avLst/>
                  </a:prstGeom>
                  <a:blipFill rotWithShape="1">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직사각형 66"/>
                  <p:cNvSpPr/>
                  <p:nvPr/>
                </p:nvSpPr>
                <p:spPr>
                  <a:xfrm>
                    <a:off x="1678319"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2</m:t>
                              </m:r>
                            </m:sub>
                          </m:sSub>
                        </m:oMath>
                      </m:oMathPara>
                    </a14:m>
                    <a:endParaRPr lang="ko-KR" altLang="en-US" sz="1200" dirty="0"/>
                  </a:p>
                </p:txBody>
              </p:sp>
            </mc:Choice>
            <mc:Fallback xmlns="">
              <p:sp>
                <p:nvSpPr>
                  <p:cNvPr id="67" name="직사각형 66"/>
                  <p:cNvSpPr>
                    <a:spLocks noRot="1" noChangeAspect="1" noMove="1" noResize="1" noEditPoints="1" noAdjustHandles="1" noChangeArrowheads="1" noChangeShapeType="1" noTextEdit="1"/>
                  </p:cNvSpPr>
                  <p:nvPr/>
                </p:nvSpPr>
                <p:spPr>
                  <a:xfrm>
                    <a:off x="1678319" y="3433383"/>
                    <a:ext cx="372217" cy="276999"/>
                  </a:xfrm>
                  <a:prstGeom prst="rect">
                    <a:avLst/>
                  </a:prstGeom>
                  <a:blipFill rotWithShape="1">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직사각형 67"/>
                  <p:cNvSpPr/>
                  <p:nvPr/>
                </p:nvSpPr>
                <p:spPr>
                  <a:xfrm>
                    <a:off x="1971817"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3</m:t>
                              </m:r>
                            </m:sub>
                          </m:sSub>
                        </m:oMath>
                      </m:oMathPara>
                    </a14:m>
                    <a:endParaRPr lang="ko-KR" altLang="en-US" sz="1200" dirty="0"/>
                  </a:p>
                </p:txBody>
              </p:sp>
            </mc:Choice>
            <mc:Fallback xmlns="">
              <p:sp>
                <p:nvSpPr>
                  <p:cNvPr id="68" name="직사각형 67"/>
                  <p:cNvSpPr>
                    <a:spLocks noRot="1" noChangeAspect="1" noMove="1" noResize="1" noEditPoints="1" noAdjustHandles="1" noChangeArrowheads="1" noChangeShapeType="1" noTextEdit="1"/>
                  </p:cNvSpPr>
                  <p:nvPr/>
                </p:nvSpPr>
                <p:spPr>
                  <a:xfrm>
                    <a:off x="1971817" y="3433383"/>
                    <a:ext cx="372217" cy="276999"/>
                  </a:xfrm>
                  <a:prstGeom prst="rect">
                    <a:avLst/>
                  </a:prstGeom>
                  <a:blipFill rotWithShape="1">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직사각형 68"/>
                  <p:cNvSpPr/>
                  <p:nvPr/>
                </p:nvSpPr>
                <p:spPr>
                  <a:xfrm>
                    <a:off x="2247317"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4</m:t>
                              </m:r>
                            </m:sub>
                          </m:sSub>
                        </m:oMath>
                      </m:oMathPara>
                    </a14:m>
                    <a:endParaRPr lang="ko-KR" altLang="en-US" sz="1200" dirty="0"/>
                  </a:p>
                </p:txBody>
              </p:sp>
            </mc:Choice>
            <mc:Fallback xmlns="">
              <p:sp>
                <p:nvSpPr>
                  <p:cNvPr id="69" name="직사각형 68"/>
                  <p:cNvSpPr>
                    <a:spLocks noRot="1" noChangeAspect="1" noMove="1" noResize="1" noEditPoints="1" noAdjustHandles="1" noChangeArrowheads="1" noChangeShapeType="1" noTextEdit="1"/>
                  </p:cNvSpPr>
                  <p:nvPr/>
                </p:nvSpPr>
                <p:spPr>
                  <a:xfrm>
                    <a:off x="2247317" y="3433383"/>
                    <a:ext cx="372217" cy="276999"/>
                  </a:xfrm>
                  <a:prstGeom prst="rect">
                    <a:avLst/>
                  </a:prstGeom>
                  <a:blipFill rotWithShape="1">
                    <a:blip r:embed="rId13"/>
                    <a:stretch>
                      <a:fillRect/>
                    </a:stretch>
                  </a:blipFill>
                </p:spPr>
                <p:txBody>
                  <a:bodyPr/>
                  <a:lstStyle/>
                  <a:p>
                    <a:r>
                      <a:rPr lang="ko-KR" altLang="en-US">
                        <a:noFill/>
                      </a:rPr>
                      <a:t> </a:t>
                    </a:r>
                  </a:p>
                </p:txBody>
              </p:sp>
            </mc:Fallback>
          </mc:AlternateContent>
        </p:grpSp>
      </p:grpSp>
      <p:sp>
        <p:nvSpPr>
          <p:cNvPr id="16" name="TextBox 15"/>
          <p:cNvSpPr txBox="1"/>
          <p:nvPr/>
        </p:nvSpPr>
        <p:spPr>
          <a:xfrm>
            <a:off x="694352" y="4084927"/>
            <a:ext cx="3692359" cy="400110"/>
          </a:xfrm>
          <a:prstGeom prst="rect">
            <a:avLst/>
          </a:prstGeom>
          <a:noFill/>
        </p:spPr>
        <p:txBody>
          <a:bodyPr wrap="square" rtlCol="0">
            <a:spAutoFit/>
          </a:bodyPr>
          <a:lstStyle/>
          <a:p>
            <a:r>
              <a:rPr lang="en-US" altLang="ko-KR" sz="2000" dirty="0"/>
              <a:t>Equations of Motion</a:t>
            </a:r>
            <a:endParaRPr lang="ko-KR" altLang="en-US" sz="2000" dirty="0"/>
          </a:p>
        </p:txBody>
      </p:sp>
      <mc:AlternateContent xmlns:mc="http://schemas.openxmlformats.org/markup-compatibility/2006" xmlns:a14="http://schemas.microsoft.com/office/drawing/2010/main">
        <mc:Choice Requires="a14">
          <p:sp>
            <p:nvSpPr>
              <p:cNvPr id="22" name="TextBox 21"/>
              <p:cNvSpPr txBox="1"/>
              <p:nvPr/>
            </p:nvSpPr>
            <p:spPr>
              <a:xfrm>
                <a:off x="701627" y="5075322"/>
                <a:ext cx="2497150"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1" dirty="0">
                          <a:latin typeface="Cambria Math"/>
                        </a:rPr>
                        <m:t>𝐩</m:t>
                      </m:r>
                      <m:d>
                        <m:dPr>
                          <m:ctrlPr>
                            <a:rPr lang="en-US" altLang="ko-KR" sz="2000" i="1" dirty="0">
                              <a:latin typeface="Cambria Math" panose="02040503050406030204" pitchFamily="18" charset="0"/>
                            </a:rPr>
                          </m:ctrlPr>
                        </m:dPr>
                        <m:e>
                          <m:r>
                            <a:rPr lang="en-US" altLang="ko-KR" sz="2000" i="1" dirty="0">
                              <a:latin typeface="Cambria Math"/>
                            </a:rPr>
                            <m:t>𝑡</m:t>
                          </m:r>
                        </m:e>
                      </m:d>
                      <m:r>
                        <a:rPr lang="en-US" altLang="ko-KR" sz="2000" i="1" dirty="0">
                          <a:latin typeface="Cambria Math"/>
                        </a:rPr>
                        <m:t>=</m:t>
                      </m:r>
                      <m:r>
                        <a:rPr lang="en-US" altLang="ko-KR" sz="2000" b="1" dirty="0">
                          <a:latin typeface="Cambria Math"/>
                        </a:rPr>
                        <m:t>𝐮</m:t>
                      </m:r>
                      <m:r>
                        <a:rPr lang="en-US" altLang="ko-KR" sz="2000" i="1" dirty="0">
                          <a:latin typeface="Cambria Math"/>
                        </a:rPr>
                        <m:t>𝑡</m:t>
                      </m:r>
                      <m:r>
                        <a:rPr lang="en-US" altLang="ko-KR" sz="2000" i="1" dirty="0">
                          <a:latin typeface="Cambria Math"/>
                        </a:rPr>
                        <m:t>+</m:t>
                      </m:r>
                      <m:f>
                        <m:fPr>
                          <m:ctrlPr>
                            <a:rPr lang="en-US" altLang="ko-KR" sz="2000" i="1" dirty="0">
                              <a:latin typeface="Cambria Math" panose="02040503050406030204" pitchFamily="18" charset="0"/>
                            </a:rPr>
                          </m:ctrlPr>
                        </m:fPr>
                        <m:num>
                          <m:r>
                            <a:rPr lang="en-US" altLang="ko-KR" sz="2000" i="1" dirty="0">
                              <a:latin typeface="Cambria Math"/>
                            </a:rPr>
                            <m:t>1</m:t>
                          </m:r>
                        </m:num>
                        <m:den>
                          <m:r>
                            <a:rPr lang="en-US" altLang="ko-KR" sz="2000" i="1" dirty="0">
                              <a:latin typeface="Cambria Math"/>
                            </a:rPr>
                            <m:t>2</m:t>
                          </m:r>
                        </m:den>
                      </m:f>
                      <m:r>
                        <a:rPr lang="en-US" altLang="ko-KR" sz="2000" b="1" dirty="0">
                          <a:latin typeface="Cambria Math"/>
                        </a:rPr>
                        <m:t>𝐚</m:t>
                      </m:r>
                      <m:sSup>
                        <m:sSupPr>
                          <m:ctrlPr>
                            <a:rPr lang="en-US" altLang="ko-KR" sz="2000" i="1" dirty="0">
                              <a:latin typeface="Cambria Math" panose="02040503050406030204" pitchFamily="18" charset="0"/>
                            </a:rPr>
                          </m:ctrlPr>
                        </m:sSupPr>
                        <m:e>
                          <m:r>
                            <a:rPr lang="en-US" altLang="ko-KR" sz="2000" i="1" dirty="0">
                              <a:latin typeface="Cambria Math"/>
                            </a:rPr>
                            <m:t>𝑡</m:t>
                          </m:r>
                        </m:e>
                        <m:sup>
                          <m:r>
                            <a:rPr lang="en-US" altLang="ko-KR" sz="2000" i="1" dirty="0">
                              <a:latin typeface="Cambria Math"/>
                            </a:rPr>
                            <m:t>2</m:t>
                          </m:r>
                        </m:sup>
                      </m:sSup>
                    </m:oMath>
                  </m:oMathPara>
                </a14:m>
                <a:endParaRPr lang="ko-KR" alt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01627" y="5075322"/>
                <a:ext cx="2497150" cy="668516"/>
              </a:xfrm>
              <a:prstGeom prst="rect">
                <a:avLst/>
              </a:prstGeom>
              <a:blipFill>
                <a:blip r:embed="rId14"/>
                <a:stretch>
                  <a:fillRect b="-75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992485" y="5227745"/>
                <a:ext cx="20022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1" dirty="0">
                          <a:latin typeface="Cambria Math"/>
                        </a:rPr>
                        <m:t>𝐯</m:t>
                      </m:r>
                      <m:d>
                        <m:dPr>
                          <m:ctrlPr>
                            <a:rPr lang="en-US" altLang="ko-KR" sz="2000" i="1" dirty="0">
                              <a:latin typeface="Cambria Math" panose="02040503050406030204" pitchFamily="18" charset="0"/>
                            </a:rPr>
                          </m:ctrlPr>
                        </m:dPr>
                        <m:e>
                          <m:r>
                            <a:rPr lang="en-US" altLang="ko-KR" sz="2000" i="1" dirty="0">
                              <a:latin typeface="Cambria Math"/>
                            </a:rPr>
                            <m:t>𝑡</m:t>
                          </m:r>
                        </m:e>
                      </m:d>
                      <m:r>
                        <a:rPr lang="en-US" altLang="ko-KR" sz="2000" i="1" dirty="0">
                          <a:latin typeface="Cambria Math"/>
                        </a:rPr>
                        <m:t>=</m:t>
                      </m:r>
                      <m:r>
                        <a:rPr lang="en-US" altLang="ko-KR" sz="2000" b="1" dirty="0">
                          <a:latin typeface="Cambria Math"/>
                        </a:rPr>
                        <m:t>𝐮</m:t>
                      </m:r>
                      <m:r>
                        <a:rPr lang="en-US" altLang="ko-KR" sz="2000" i="1" dirty="0">
                          <a:latin typeface="Cambria Math"/>
                        </a:rPr>
                        <m:t>+</m:t>
                      </m:r>
                      <m:r>
                        <a:rPr lang="en-US" altLang="ko-KR" sz="2000" b="1" dirty="0">
                          <a:latin typeface="Cambria Math"/>
                        </a:rPr>
                        <m:t>𝐚</m:t>
                      </m:r>
                      <m:r>
                        <a:rPr lang="en-US" altLang="ko-KR" sz="2000" i="1" dirty="0">
                          <a:latin typeface="Cambria Math"/>
                        </a:rPr>
                        <m:t>𝑡</m:t>
                      </m:r>
                    </m:oMath>
                  </m:oMathPara>
                </a14:m>
                <a:endParaRPr lang="ko-KR" alt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992485" y="5227745"/>
                <a:ext cx="2002252" cy="400110"/>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658629" y="4580124"/>
                <a:ext cx="18547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1" dirty="0">
                          <a:latin typeface="Cambria Math"/>
                        </a:rPr>
                        <m:t>𝐚</m:t>
                      </m:r>
                      <m:r>
                        <a:rPr lang="en-US" altLang="ko-KR" sz="2000" i="1" dirty="0">
                          <a:latin typeface="Cambria Math"/>
                        </a:rPr>
                        <m:t>=</m:t>
                      </m:r>
                      <m:d>
                        <m:dPr>
                          <m:begChr m:val="["/>
                          <m:endChr m:val="]"/>
                          <m:ctrlPr>
                            <a:rPr lang="en-US" altLang="ko-KR" sz="2000" i="1" dirty="0">
                              <a:latin typeface="Cambria Math" panose="02040503050406030204" pitchFamily="18" charset="0"/>
                            </a:rPr>
                          </m:ctrlPr>
                        </m:dPr>
                        <m:e>
                          <m:m>
                            <m:mPr>
                              <m:mcs>
                                <m:mc>
                                  <m:mcPr>
                                    <m:count m:val="2"/>
                                    <m:mcJc m:val="center"/>
                                  </m:mcPr>
                                </m:mc>
                              </m:mcs>
                              <m:ctrlPr>
                                <a:rPr lang="en-US" altLang="ko-KR" sz="2000" i="1" dirty="0">
                                  <a:latin typeface="Cambria Math" panose="02040503050406030204" pitchFamily="18" charset="0"/>
                                </a:rPr>
                              </m:ctrlPr>
                            </m:mPr>
                            <m:mr>
                              <m:e>
                                <m:r>
                                  <m:rPr>
                                    <m:brk m:alnAt="7"/>
                                  </m:rPr>
                                  <a:rPr lang="en-US" altLang="ko-KR" sz="2000" i="1" dirty="0">
                                    <a:latin typeface="Cambria Math"/>
                                  </a:rPr>
                                  <m:t>0</m:t>
                                </m:r>
                              </m:e>
                              <m:e>
                                <m:r>
                                  <a:rPr lang="en-US" altLang="ko-KR" sz="2000" i="1" dirty="0">
                                    <a:latin typeface="Cambria Math"/>
                                  </a:rPr>
                                  <m:t>−</m:t>
                                </m:r>
                                <m:r>
                                  <m:rPr>
                                    <m:sty m:val="p"/>
                                  </m:rPr>
                                  <a:rPr lang="en-US" altLang="ko-KR" sz="2000" dirty="0">
                                    <a:latin typeface="Cambria Math"/>
                                  </a:rPr>
                                  <m:t>g</m:t>
                                </m:r>
                              </m:e>
                            </m:mr>
                          </m:m>
                        </m:e>
                      </m:d>
                    </m:oMath>
                  </m:oMathPara>
                </a14:m>
                <a:endParaRPr lang="ko-KR" alt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658629" y="4580124"/>
                <a:ext cx="1854749" cy="400110"/>
              </a:xfrm>
              <a:prstGeom prst="rect">
                <a:avLst/>
              </a:prstGeom>
              <a:blipFill>
                <a:blip r:embed="rId16"/>
                <a:stretch>
                  <a:fillRect b="-937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p:cNvSpPr/>
              <p:nvPr/>
            </p:nvSpPr>
            <p:spPr>
              <a:xfrm>
                <a:off x="2930806" y="4580124"/>
                <a:ext cx="263043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dirty="0">
                              <a:latin typeface="Cambria Math" panose="02040503050406030204" pitchFamily="18" charset="0"/>
                            </a:rPr>
                          </m:ctrlPr>
                        </m:sSubPr>
                        <m:e>
                          <m:r>
                            <a:rPr lang="en-US" altLang="ko-KR" sz="2000" b="1" dirty="0">
                              <a:latin typeface="Cambria Math"/>
                            </a:rPr>
                            <m:t>𝐯</m:t>
                          </m:r>
                        </m:e>
                        <m:sub>
                          <m:r>
                            <a:rPr lang="en-US" altLang="ko-KR" sz="2000" i="1" dirty="0">
                              <a:latin typeface="Cambria Math"/>
                            </a:rPr>
                            <m:t>0</m:t>
                          </m:r>
                        </m:sub>
                      </m:sSub>
                      <m:r>
                        <a:rPr lang="en-US" altLang="ko-KR" sz="2000" i="1" dirty="0">
                          <a:latin typeface="Cambria Math"/>
                        </a:rPr>
                        <m:t>=</m:t>
                      </m:r>
                      <m:r>
                        <a:rPr lang="en-US" altLang="ko-KR" sz="2000" b="1" dirty="0">
                          <a:latin typeface="Cambria Math"/>
                        </a:rPr>
                        <m:t>𝐮</m:t>
                      </m:r>
                      <m:r>
                        <a:rPr lang="en-US" altLang="ko-KR" sz="2000" i="1" dirty="0">
                          <a:latin typeface="Cambria Math"/>
                        </a:rPr>
                        <m:t>=</m:t>
                      </m:r>
                      <m:d>
                        <m:dPr>
                          <m:begChr m:val="["/>
                          <m:endChr m:val="]"/>
                          <m:ctrlPr>
                            <a:rPr lang="en-US" altLang="ko-KR" sz="2000" i="1" dirty="0">
                              <a:latin typeface="Cambria Math" panose="02040503050406030204" pitchFamily="18" charset="0"/>
                            </a:rPr>
                          </m:ctrlPr>
                        </m:dPr>
                        <m:e>
                          <m:m>
                            <m:mPr>
                              <m:mcs>
                                <m:mc>
                                  <m:mcPr>
                                    <m:count m:val="2"/>
                                    <m:mcJc m:val="center"/>
                                  </m:mcPr>
                                </m:mc>
                              </m:mcs>
                              <m:ctrlPr>
                                <a:rPr lang="en-US" altLang="ko-KR" sz="2000" i="1" dirty="0">
                                  <a:latin typeface="Cambria Math" panose="02040503050406030204" pitchFamily="18" charset="0"/>
                                </a:rPr>
                              </m:ctrlPr>
                            </m:mPr>
                            <m:mr>
                              <m:e>
                                <m:sSub>
                                  <m:sSubPr>
                                    <m:ctrlPr>
                                      <a:rPr lang="en-US" altLang="ko-KR" sz="2000" i="1" dirty="0">
                                        <a:latin typeface="Cambria Math" panose="02040503050406030204" pitchFamily="18" charset="0"/>
                                      </a:rPr>
                                    </m:ctrlPr>
                                  </m:sSubPr>
                                  <m:e>
                                    <m:r>
                                      <a:rPr lang="en-US" altLang="ko-KR" sz="2000" i="1" dirty="0">
                                        <a:latin typeface="Cambria Math"/>
                                      </a:rPr>
                                      <m:t>𝑢</m:t>
                                    </m:r>
                                  </m:e>
                                  <m:sub>
                                    <m:r>
                                      <a:rPr lang="en-US" altLang="ko-KR" sz="2000" i="1" dirty="0">
                                        <a:latin typeface="Cambria Math"/>
                                      </a:rPr>
                                      <m:t>𝑥</m:t>
                                    </m:r>
                                  </m:sub>
                                </m:sSub>
                              </m:e>
                              <m:e>
                                <m:sSub>
                                  <m:sSubPr>
                                    <m:ctrlPr>
                                      <a:rPr lang="en-US" altLang="ko-KR" sz="2000" i="1" dirty="0">
                                        <a:latin typeface="Cambria Math" panose="02040503050406030204" pitchFamily="18" charset="0"/>
                                      </a:rPr>
                                    </m:ctrlPr>
                                  </m:sSubPr>
                                  <m:e>
                                    <m:r>
                                      <a:rPr lang="en-US" altLang="ko-KR" sz="2000" i="1" dirty="0">
                                        <a:latin typeface="Cambria Math"/>
                                      </a:rPr>
                                      <m:t>𝑢</m:t>
                                    </m:r>
                                  </m:e>
                                  <m:sub>
                                    <m:r>
                                      <a:rPr lang="en-US" altLang="ko-KR" sz="2000" i="1" dirty="0">
                                        <a:latin typeface="Cambria Math"/>
                                      </a:rPr>
                                      <m:t>𝑦</m:t>
                                    </m:r>
                                  </m:sub>
                                </m:sSub>
                              </m:e>
                            </m:mr>
                          </m:m>
                        </m:e>
                      </m:d>
                    </m:oMath>
                  </m:oMathPara>
                </a14:m>
                <a:endParaRPr lang="ko-KR" altLang="en-US" sz="2000" dirty="0"/>
              </a:p>
            </p:txBody>
          </p:sp>
        </mc:Choice>
        <mc:Fallback xmlns="">
          <p:sp>
            <p:nvSpPr>
              <p:cNvPr id="18" name="직사각형 17"/>
              <p:cNvSpPr>
                <a:spLocks noRot="1" noChangeAspect="1" noMove="1" noResize="1" noEditPoints="1" noAdjustHandles="1" noChangeArrowheads="1" noChangeShapeType="1" noTextEdit="1"/>
              </p:cNvSpPr>
              <p:nvPr/>
            </p:nvSpPr>
            <p:spPr>
              <a:xfrm>
                <a:off x="2930806" y="4580124"/>
                <a:ext cx="2630436" cy="400110"/>
              </a:xfrm>
              <a:prstGeom prst="rect">
                <a:avLst/>
              </a:prstGeom>
              <a:blipFill>
                <a:blip r:embed="rId17"/>
                <a:stretch>
                  <a:fillRect b="-312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직사각형 45"/>
              <p:cNvSpPr/>
              <p:nvPr/>
            </p:nvSpPr>
            <p:spPr>
              <a:xfrm>
                <a:off x="698988" y="4555170"/>
                <a:ext cx="1808997"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dirty="0">
                              <a:latin typeface="Cambria Math" panose="02040503050406030204" pitchFamily="18" charset="0"/>
                            </a:rPr>
                          </m:ctrlPr>
                        </m:sSubPr>
                        <m:e>
                          <m:r>
                            <a:rPr lang="en-US" altLang="ko-KR" sz="2000" b="1" dirty="0">
                              <a:latin typeface="Cambria Math"/>
                            </a:rPr>
                            <m:t>𝐩</m:t>
                          </m:r>
                        </m:e>
                        <m:sub>
                          <m:r>
                            <a:rPr lang="en-US" altLang="ko-KR" sz="2000" i="1" dirty="0">
                              <a:latin typeface="Cambria Math"/>
                            </a:rPr>
                            <m:t>0</m:t>
                          </m:r>
                        </m:sub>
                      </m:sSub>
                      <m:r>
                        <a:rPr lang="en-US" altLang="ko-KR" sz="2000" i="1" dirty="0">
                          <a:latin typeface="Cambria Math"/>
                        </a:rPr>
                        <m:t>=</m:t>
                      </m:r>
                      <m:d>
                        <m:dPr>
                          <m:begChr m:val="["/>
                          <m:endChr m:val="]"/>
                          <m:ctrlPr>
                            <a:rPr lang="en-US" altLang="ko-KR" sz="2000" i="1" dirty="0">
                              <a:latin typeface="Cambria Math" panose="02040503050406030204" pitchFamily="18" charset="0"/>
                            </a:rPr>
                          </m:ctrlPr>
                        </m:dPr>
                        <m:e>
                          <m:m>
                            <m:mPr>
                              <m:mcs>
                                <m:mc>
                                  <m:mcPr>
                                    <m:count m:val="2"/>
                                    <m:mcJc m:val="center"/>
                                  </m:mcPr>
                                </m:mc>
                              </m:mcs>
                              <m:ctrlPr>
                                <a:rPr lang="en-US" altLang="ko-KR" sz="2000" i="1" dirty="0">
                                  <a:latin typeface="Cambria Math" panose="02040503050406030204" pitchFamily="18" charset="0"/>
                                </a:rPr>
                              </m:ctrlPr>
                            </m:mPr>
                            <m:mr>
                              <m:e>
                                <m:r>
                                  <a:rPr lang="en-US" altLang="ko-KR" sz="2000" i="1" dirty="0">
                                    <a:latin typeface="Cambria Math"/>
                                  </a:rPr>
                                  <m:t>0</m:t>
                                </m:r>
                              </m:e>
                              <m:e>
                                <m:r>
                                  <a:rPr lang="en-US" altLang="ko-KR" sz="2000" i="1" dirty="0">
                                    <a:latin typeface="Cambria Math"/>
                                  </a:rPr>
                                  <m:t>0</m:t>
                                </m:r>
                              </m:e>
                            </m:mr>
                          </m:m>
                        </m:e>
                      </m:d>
                    </m:oMath>
                  </m:oMathPara>
                </a14:m>
                <a:endParaRPr lang="ko-KR" altLang="en-US" sz="2000" dirty="0"/>
              </a:p>
            </p:txBody>
          </p:sp>
        </mc:Choice>
        <mc:Fallback xmlns="">
          <p:sp>
            <p:nvSpPr>
              <p:cNvPr id="46" name="직사각형 45"/>
              <p:cNvSpPr>
                <a:spLocks noRot="1" noChangeAspect="1" noMove="1" noResize="1" noEditPoints="1" noAdjustHandles="1" noChangeArrowheads="1" noChangeShapeType="1" noTextEdit="1"/>
              </p:cNvSpPr>
              <p:nvPr/>
            </p:nvSpPr>
            <p:spPr>
              <a:xfrm>
                <a:off x="698988" y="4555170"/>
                <a:ext cx="1808997" cy="400110"/>
              </a:xfrm>
              <a:prstGeom prst="rect">
                <a:avLst/>
              </a:prstGeom>
              <a:blipFill>
                <a:blip r:embed="rId18"/>
                <a:stretch>
                  <a:fillRect b="-93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155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P spid="44" grpId="0"/>
      <p:bldP spid="45" grpId="0"/>
      <p:bldP spid="20" grpId="0" animBg="1"/>
      <p:bldP spid="39" grpId="0" animBg="1"/>
      <p:bldP spid="16" grpId="0"/>
      <p:bldP spid="22" grpId="0"/>
      <p:bldP spid="27" grpId="0"/>
      <p:bldP spid="28" grpId="0"/>
      <p:bldP spid="18"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Analytical Model</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6</a:t>
            </a:fld>
            <a:endParaRPr lang="en-US" altLang="ko-KR" sz="1200" b="0"/>
          </a:p>
        </p:txBody>
      </p:sp>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직사각형 69"/>
          <p:cNvSpPr/>
          <p:nvPr/>
        </p:nvSpPr>
        <p:spPr bwMode="auto">
          <a:xfrm>
            <a:off x="2489053" y="3545067"/>
            <a:ext cx="2873955" cy="379740"/>
          </a:xfrm>
          <a:prstGeom prst="rect">
            <a:avLst/>
          </a:pr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r>
              <a:rPr lang="en-US" altLang="ko-KR" sz="2000" dirty="0"/>
              <a:t>Pros</a:t>
            </a:r>
            <a:endParaRPr kumimoji="1" lang="ko-KR" altLang="en-US" sz="2000" b="1" dirty="0"/>
          </a:p>
        </p:txBody>
      </p:sp>
      <p:sp>
        <p:nvSpPr>
          <p:cNvPr id="71" name="직사각형 70"/>
          <p:cNvSpPr/>
          <p:nvPr/>
        </p:nvSpPr>
        <p:spPr bwMode="auto">
          <a:xfrm>
            <a:off x="2424872" y="5018291"/>
            <a:ext cx="6232525" cy="1460122"/>
          </a:xfrm>
          <a:prstGeom prst="rect">
            <a:avLst/>
          </a:prstGeom>
          <a:noFill/>
          <a:ln w="9525" cap="flat" cmpd="sng" algn="ctr">
            <a:no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marL="285750" indent="-285750" fontAlgn="base">
              <a:spcBef>
                <a:spcPct val="50000"/>
              </a:spcBef>
              <a:spcAft>
                <a:spcPct val="0"/>
              </a:spcAft>
              <a:buFont typeface="Arial" panose="020B0604020202020204" pitchFamily="34" charset="0"/>
              <a:buChar char="•"/>
            </a:pPr>
            <a:endParaRPr lang="en-US" altLang="ko-KR" dirty="0"/>
          </a:p>
          <a:p>
            <a:pPr marL="285750" indent="-285750" fontAlgn="base">
              <a:spcBef>
                <a:spcPct val="50000"/>
              </a:spcBef>
              <a:spcAft>
                <a:spcPct val="0"/>
              </a:spcAft>
              <a:buFont typeface="Arial" panose="020B0604020202020204" pitchFamily="34" charset="0"/>
              <a:buChar char="•"/>
            </a:pPr>
            <a:r>
              <a:rPr lang="en-US" altLang="ko-KR" dirty="0"/>
              <a:t>Limited to simple predictable motion</a:t>
            </a:r>
            <a:br>
              <a:rPr lang="en-US" altLang="ko-KR" dirty="0"/>
            </a:br>
            <a:r>
              <a:rPr lang="en-US" altLang="ko-KR" dirty="0"/>
              <a:t>with no interaction</a:t>
            </a:r>
          </a:p>
          <a:p>
            <a:pPr marL="285750" indent="-285750" fontAlgn="base">
              <a:spcBef>
                <a:spcPct val="50000"/>
              </a:spcBef>
              <a:spcAft>
                <a:spcPct val="0"/>
              </a:spcAft>
              <a:buFont typeface="Arial" panose="020B0604020202020204" pitchFamily="34" charset="0"/>
              <a:buChar char="•"/>
            </a:pPr>
            <a:r>
              <a:rPr lang="en-US" altLang="ko-KR" dirty="0"/>
              <a:t>Requires solutions for every motion </a:t>
            </a:r>
            <a:endParaRPr kumimoji="1" lang="ko-KR" altLang="en-US" dirty="0"/>
          </a:p>
        </p:txBody>
      </p:sp>
      <p:sp>
        <p:nvSpPr>
          <p:cNvPr id="75" name="직사각형 74"/>
          <p:cNvSpPr/>
          <p:nvPr/>
        </p:nvSpPr>
        <p:spPr bwMode="auto">
          <a:xfrm>
            <a:off x="2489053" y="4988129"/>
            <a:ext cx="2873955" cy="379740"/>
          </a:xfrm>
          <a:prstGeom prst="rect">
            <a:avLst/>
          </a:pr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r>
              <a:rPr lang="en-US" altLang="ko-KR" sz="2000" dirty="0"/>
              <a:t>Cons</a:t>
            </a:r>
            <a:endParaRPr kumimoji="1" lang="ko-KR" altLang="en-US" sz="2000" b="1" dirty="0"/>
          </a:p>
        </p:txBody>
      </p:sp>
      <p:sp>
        <p:nvSpPr>
          <p:cNvPr id="76" name="직사각형 75"/>
          <p:cNvSpPr/>
          <p:nvPr/>
        </p:nvSpPr>
        <p:spPr bwMode="auto">
          <a:xfrm>
            <a:off x="2424872" y="3762022"/>
            <a:ext cx="6232525" cy="1182462"/>
          </a:xfrm>
          <a:prstGeom prst="rect">
            <a:avLst/>
          </a:prstGeom>
          <a:noFill/>
          <a:ln w="9525" cap="flat" cmpd="sng" algn="ctr">
            <a:no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marL="285750" indent="-285750" fontAlgn="base">
              <a:spcBef>
                <a:spcPct val="50000"/>
              </a:spcBef>
              <a:spcAft>
                <a:spcPct val="0"/>
              </a:spcAft>
              <a:buFont typeface="Arial" panose="020B0604020202020204" pitchFamily="34" charset="0"/>
              <a:buChar char="•"/>
            </a:pPr>
            <a:r>
              <a:rPr lang="en-US" altLang="ko-KR" dirty="0"/>
              <a:t>Computationally efficient</a:t>
            </a:r>
          </a:p>
          <a:p>
            <a:pPr marL="285750" indent="-285750" fontAlgn="base">
              <a:spcBef>
                <a:spcPct val="50000"/>
              </a:spcBef>
              <a:spcAft>
                <a:spcPct val="0"/>
              </a:spcAft>
              <a:buFont typeface="Arial" panose="020B0604020202020204" pitchFamily="34" charset="0"/>
              <a:buChar char="•"/>
            </a:pPr>
            <a:r>
              <a:rPr kumimoji="1" lang="en-US" altLang="ko-KR" dirty="0"/>
              <a:t>Accurate computation</a:t>
            </a:r>
            <a:endParaRPr kumimoji="1" lang="ko-KR" altLang="en-US" dirty="0"/>
          </a:p>
        </p:txBody>
      </p:sp>
      <p:grpSp>
        <p:nvGrpSpPr>
          <p:cNvPr id="8" name="그룹 7">
            <a:extLst>
              <a:ext uri="{FF2B5EF4-FFF2-40B4-BE49-F238E27FC236}">
                <a16:creationId xmlns:a16="http://schemas.microsoft.com/office/drawing/2014/main" id="{E15CC1C3-4C22-CB45-9609-4346DCF1609C}"/>
              </a:ext>
            </a:extLst>
          </p:cNvPr>
          <p:cNvGrpSpPr/>
          <p:nvPr/>
        </p:nvGrpSpPr>
        <p:grpSpPr>
          <a:xfrm>
            <a:off x="5956713" y="1346577"/>
            <a:ext cx="3176985" cy="1933296"/>
            <a:chOff x="5373617" y="1510030"/>
            <a:chExt cx="3176985" cy="1933296"/>
          </a:xfrm>
        </p:grpSpPr>
        <p:cxnSp>
          <p:nvCxnSpPr>
            <p:cNvPr id="51" name="직선 화살표 연결선 50"/>
            <p:cNvCxnSpPr/>
            <p:nvPr/>
          </p:nvCxnSpPr>
          <p:spPr bwMode="auto">
            <a:xfrm flipV="1">
              <a:off x="5558345" y="1848584"/>
              <a:ext cx="0" cy="1579416"/>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56" name="직선 화살표 연결선 55"/>
            <p:cNvCxnSpPr/>
            <p:nvPr/>
          </p:nvCxnSpPr>
          <p:spPr bwMode="auto">
            <a:xfrm>
              <a:off x="5373617" y="3243272"/>
              <a:ext cx="2780145" cy="0"/>
            </a:xfrm>
            <a:prstGeom prst="straightConnector1">
              <a:avLst/>
            </a:prstGeom>
            <a:noFill/>
            <a:ln w="19050" cap="flat" cmpd="sng" algn="ctr">
              <a:solidFill>
                <a:schemeClr val="tx1"/>
              </a:solidFill>
              <a:prstDash val="solid"/>
              <a:round/>
              <a:headEnd type="none" w="med" len="med"/>
              <a:tailEnd type="triangle" w="med" len="med"/>
            </a:ln>
            <a:effectLst/>
          </p:spPr>
        </p:cxnSp>
        <p:sp>
          <p:nvSpPr>
            <p:cNvPr id="59" name="타원 58"/>
            <p:cNvSpPr/>
            <p:nvPr/>
          </p:nvSpPr>
          <p:spPr bwMode="auto">
            <a:xfrm>
              <a:off x="7046734" y="2168622"/>
              <a:ext cx="99752" cy="110836"/>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60" name="TextBox 59"/>
                <p:cNvSpPr txBox="1"/>
                <p:nvPr/>
              </p:nvSpPr>
              <p:spPr>
                <a:xfrm>
                  <a:off x="8153762" y="3073994"/>
                  <a:ext cx="3968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𝑥</m:t>
                        </m:r>
                      </m:oMath>
                    </m:oMathPara>
                  </a14:m>
                  <a:endParaRPr lang="ko-KR"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8153762" y="3073994"/>
                  <a:ext cx="39684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09105" y="1510030"/>
                  <a:ext cx="400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𝑦</m:t>
                        </m:r>
                      </m:oMath>
                    </m:oMathPara>
                  </a14:m>
                  <a:endParaRPr lang="ko-KR" alt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409105" y="1510030"/>
                  <a:ext cx="400238" cy="369332"/>
                </a:xfrm>
                <a:prstGeom prst="rect">
                  <a:avLst/>
                </a:prstGeom>
                <a:blipFill>
                  <a:blip r:embed="rId4"/>
                  <a:stretch>
                    <a:fillRect b="-10000"/>
                  </a:stretch>
                </a:blipFill>
              </p:spPr>
              <p:txBody>
                <a:bodyPr/>
                <a:lstStyle/>
                <a:p>
                  <a:r>
                    <a:rPr lang="ko-KR" altLang="en-US">
                      <a:noFill/>
                    </a:rPr>
                    <a:t> </a:t>
                  </a:r>
                </a:p>
              </p:txBody>
            </p:sp>
          </mc:Fallback>
        </mc:AlternateContent>
        <p:sp>
          <p:nvSpPr>
            <p:cNvPr id="20" name="자유형 19"/>
            <p:cNvSpPr/>
            <p:nvPr/>
          </p:nvSpPr>
          <p:spPr bwMode="auto">
            <a:xfrm>
              <a:off x="5556037" y="1890134"/>
              <a:ext cx="1496291" cy="1330050"/>
            </a:xfrm>
            <a:custGeom>
              <a:avLst/>
              <a:gdLst>
                <a:gd name="connsiteX0" fmla="*/ 0 w 1496291"/>
                <a:gd name="connsiteY0" fmla="*/ 1330050 h 1330050"/>
                <a:gd name="connsiteX1" fmla="*/ 184727 w 1496291"/>
                <a:gd name="connsiteY1" fmla="*/ 683505 h 1330050"/>
                <a:gd name="connsiteX2" fmla="*/ 701964 w 1496291"/>
                <a:gd name="connsiteY2" fmla="*/ 508014 h 1330050"/>
                <a:gd name="connsiteX3" fmla="*/ 997527 w 1496291"/>
                <a:gd name="connsiteY3" fmla="*/ 951359 h 1330050"/>
                <a:gd name="connsiteX4" fmla="*/ 1071418 w 1496291"/>
                <a:gd name="connsiteY4" fmla="*/ 277105 h 1330050"/>
                <a:gd name="connsiteX5" fmla="*/ 1228436 w 1496291"/>
                <a:gd name="connsiteY5" fmla="*/ 14 h 1330050"/>
                <a:gd name="connsiteX6" fmla="*/ 1496291 w 1496291"/>
                <a:gd name="connsiteY6" fmla="*/ 286341 h 1330050"/>
                <a:gd name="connsiteX7" fmla="*/ 1496291 w 1496291"/>
                <a:gd name="connsiteY7" fmla="*/ 286341 h 133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6291" h="1330050">
                  <a:moveTo>
                    <a:pt x="0" y="1330050"/>
                  </a:moveTo>
                  <a:cubicBezTo>
                    <a:pt x="33866" y="1075280"/>
                    <a:pt x="67733" y="820511"/>
                    <a:pt x="184727" y="683505"/>
                  </a:cubicBezTo>
                  <a:cubicBezTo>
                    <a:pt x="301721" y="546499"/>
                    <a:pt x="566497" y="463372"/>
                    <a:pt x="701964" y="508014"/>
                  </a:cubicBezTo>
                  <a:cubicBezTo>
                    <a:pt x="837431" y="552656"/>
                    <a:pt x="935951" y="989844"/>
                    <a:pt x="997527" y="951359"/>
                  </a:cubicBezTo>
                  <a:cubicBezTo>
                    <a:pt x="1059103" y="912874"/>
                    <a:pt x="1032933" y="435662"/>
                    <a:pt x="1071418" y="277105"/>
                  </a:cubicBezTo>
                  <a:cubicBezTo>
                    <a:pt x="1109903" y="118548"/>
                    <a:pt x="1157624" y="-1525"/>
                    <a:pt x="1228436" y="14"/>
                  </a:cubicBezTo>
                  <a:cubicBezTo>
                    <a:pt x="1299248" y="1553"/>
                    <a:pt x="1496291" y="286341"/>
                    <a:pt x="1496291" y="286341"/>
                  </a:cubicBezTo>
                  <a:lnTo>
                    <a:pt x="1496291" y="286341"/>
                  </a:lnTo>
                </a:path>
              </a:pathLst>
            </a:custGeom>
            <a:noFill/>
            <a:ln w="9525" cap="flat" cmpd="sng" algn="ctr">
              <a:solidFill>
                <a:schemeClr val="tx1"/>
              </a:solidFill>
              <a:prstDash val="sysDash"/>
              <a:round/>
              <a:headEnd type="none" w="med" len="med"/>
              <a:tailEnd type="triangle" w="med" len="med"/>
            </a:ln>
            <a:effectLst/>
          </p:spPr>
          <p:txBody>
            <a:bodyPr rtlCol="0" anchor="ctr"/>
            <a:lstStyle/>
            <a:p>
              <a:pPr algn="ctr"/>
              <a:endParaRPr lang="ko-KR" altLang="en-US"/>
            </a:p>
          </p:txBody>
        </p:sp>
      </p:grpSp>
      <p:grpSp>
        <p:nvGrpSpPr>
          <p:cNvPr id="58" name="그룹 57">
            <a:extLst>
              <a:ext uri="{FF2B5EF4-FFF2-40B4-BE49-F238E27FC236}">
                <a16:creationId xmlns:a16="http://schemas.microsoft.com/office/drawing/2014/main" id="{84A61C36-FB93-C448-A14F-C80C244D4F38}"/>
              </a:ext>
            </a:extLst>
          </p:cNvPr>
          <p:cNvGrpSpPr/>
          <p:nvPr/>
        </p:nvGrpSpPr>
        <p:grpSpPr>
          <a:xfrm>
            <a:off x="1034800" y="1332349"/>
            <a:ext cx="3176985" cy="2749701"/>
            <a:chOff x="1048587" y="1298721"/>
            <a:chExt cx="3176985" cy="2749701"/>
          </a:xfrm>
        </p:grpSpPr>
        <p:grpSp>
          <p:nvGrpSpPr>
            <p:cNvPr id="72" name="그룹 71">
              <a:extLst>
                <a:ext uri="{FF2B5EF4-FFF2-40B4-BE49-F238E27FC236}">
                  <a16:creationId xmlns:a16="http://schemas.microsoft.com/office/drawing/2014/main" id="{60DE9BAE-B098-8745-A455-C7DB3EC2116C}"/>
                </a:ext>
              </a:extLst>
            </p:cNvPr>
            <p:cNvGrpSpPr/>
            <p:nvPr/>
          </p:nvGrpSpPr>
          <p:grpSpPr>
            <a:xfrm>
              <a:off x="1048587" y="1298721"/>
              <a:ext cx="3176985" cy="2749701"/>
              <a:chOff x="1001220" y="1753482"/>
              <a:chExt cx="3176985" cy="2749701"/>
            </a:xfrm>
          </p:grpSpPr>
          <p:cxnSp>
            <p:nvCxnSpPr>
              <p:cNvPr id="90" name="직선 화살표 연결선 89">
                <a:extLst>
                  <a:ext uri="{FF2B5EF4-FFF2-40B4-BE49-F238E27FC236}">
                    <a16:creationId xmlns:a16="http://schemas.microsoft.com/office/drawing/2014/main" id="{C7473A27-7C07-7A48-9C79-8DE4D18EE906}"/>
                  </a:ext>
                </a:extLst>
              </p:cNvPr>
              <p:cNvCxnSpPr/>
              <p:nvPr/>
            </p:nvCxnSpPr>
            <p:spPr bwMode="auto">
              <a:xfrm flipV="1">
                <a:off x="1185948" y="2092036"/>
                <a:ext cx="0" cy="1579416"/>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91" name="직선 화살표 연결선 90">
                <a:extLst>
                  <a:ext uri="{FF2B5EF4-FFF2-40B4-BE49-F238E27FC236}">
                    <a16:creationId xmlns:a16="http://schemas.microsoft.com/office/drawing/2014/main" id="{9FC1A49D-4A8A-6449-816E-BEADEF7CEB56}"/>
                  </a:ext>
                </a:extLst>
              </p:cNvPr>
              <p:cNvCxnSpPr/>
              <p:nvPr/>
            </p:nvCxnSpPr>
            <p:spPr bwMode="auto">
              <a:xfrm>
                <a:off x="1001220" y="3486724"/>
                <a:ext cx="2780145" cy="0"/>
              </a:xfrm>
              <a:prstGeom prst="straightConnector1">
                <a:avLst/>
              </a:prstGeom>
              <a:noFill/>
              <a:ln w="19050" cap="flat" cmpd="sng" algn="ctr">
                <a:solidFill>
                  <a:schemeClr val="tx1"/>
                </a:solidFill>
                <a:prstDash val="solid"/>
                <a:round/>
                <a:headEnd type="none" w="med" len="med"/>
                <a:tailEnd type="triangle" w="med" len="med"/>
              </a:ln>
              <a:effectLst/>
            </p:spPr>
          </p:cxnSp>
          <p:sp>
            <p:nvSpPr>
              <p:cNvPr id="92" name="원호 8">
                <a:extLst>
                  <a:ext uri="{FF2B5EF4-FFF2-40B4-BE49-F238E27FC236}">
                    <a16:creationId xmlns:a16="http://schemas.microsoft.com/office/drawing/2014/main" id="{00542AE0-C842-5142-8C5C-803D19CA5022}"/>
                  </a:ext>
                </a:extLst>
              </p:cNvPr>
              <p:cNvSpPr/>
              <p:nvPr/>
            </p:nvSpPr>
            <p:spPr bwMode="auto">
              <a:xfrm flipH="1">
                <a:off x="1201188" y="2470264"/>
                <a:ext cx="2903739" cy="2032919"/>
              </a:xfrm>
              <a:prstGeom prst="arc">
                <a:avLst>
                  <a:gd name="adj1" fmla="val 16199999"/>
                  <a:gd name="adj2" fmla="val 0"/>
                </a:avLst>
              </a:prstGeom>
              <a:noFill/>
              <a:ln w="9525" cap="flat" cmpd="sng" algn="ctr">
                <a:solidFill>
                  <a:schemeClr val="tx1"/>
                </a:solidFill>
                <a:prstDash val="dash"/>
                <a:round/>
                <a:headEnd type="triangle" w="med" len="med"/>
                <a:tailEnd type="none" w="med" len="med"/>
              </a:ln>
              <a:effectLst/>
            </p:spPr>
            <p:txBody>
              <a:bodyPr rtlCol="0" anchor="ctr"/>
              <a:lstStyle/>
              <a:p>
                <a:pPr algn="ctr"/>
                <a:endParaRPr lang="ko-KR" altLang="en-US"/>
              </a:p>
            </p:txBody>
          </p:sp>
          <p:sp>
            <p:nvSpPr>
              <p:cNvPr id="93" name="타원 92">
                <a:extLst>
                  <a:ext uri="{FF2B5EF4-FFF2-40B4-BE49-F238E27FC236}">
                    <a16:creationId xmlns:a16="http://schemas.microsoft.com/office/drawing/2014/main" id="{846BF01A-6368-5B44-AB6D-74E17CAC01BF}"/>
                  </a:ext>
                </a:extLst>
              </p:cNvPr>
              <p:cNvSpPr/>
              <p:nvPr/>
            </p:nvSpPr>
            <p:spPr bwMode="auto">
              <a:xfrm>
                <a:off x="2674337" y="2412074"/>
                <a:ext cx="99752" cy="110836"/>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D2B01A1-B095-CF40-912D-B1D5AD11BA88}"/>
                      </a:ext>
                    </a:extLst>
                  </p:cNvPr>
                  <p:cNvSpPr txBox="1"/>
                  <p:nvPr/>
                </p:nvSpPr>
                <p:spPr>
                  <a:xfrm>
                    <a:off x="3781365" y="3317446"/>
                    <a:ext cx="3968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𝑥</m:t>
                          </m:r>
                        </m:oMath>
                      </m:oMathPara>
                    </a14:m>
                    <a:endParaRPr lang="ko-KR" altLang="en-US" dirty="0"/>
                  </a:p>
                </p:txBody>
              </p:sp>
            </mc:Choice>
            <mc:Fallback xmlns="">
              <p:sp>
                <p:nvSpPr>
                  <p:cNvPr id="94" name="TextBox 93">
                    <a:extLst>
                      <a:ext uri="{FF2B5EF4-FFF2-40B4-BE49-F238E27FC236}">
                        <a16:creationId xmlns:a16="http://schemas.microsoft.com/office/drawing/2014/main" id="{AD2B01A1-B095-CF40-912D-B1D5AD11BA88}"/>
                      </a:ext>
                    </a:extLst>
                  </p:cNvPr>
                  <p:cNvSpPr txBox="1">
                    <a:spLocks noRot="1" noChangeAspect="1" noMove="1" noResize="1" noEditPoints="1" noAdjustHandles="1" noChangeArrowheads="1" noChangeShapeType="1" noTextEdit="1"/>
                  </p:cNvSpPr>
                  <p:nvPr/>
                </p:nvSpPr>
                <p:spPr>
                  <a:xfrm>
                    <a:off x="3781365" y="3317446"/>
                    <a:ext cx="396840"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84EF1670-E007-C94E-A00A-F66146BDA9C2}"/>
                      </a:ext>
                    </a:extLst>
                  </p:cNvPr>
                  <p:cNvSpPr txBox="1"/>
                  <p:nvPr/>
                </p:nvSpPr>
                <p:spPr>
                  <a:xfrm>
                    <a:off x="1036708" y="1753482"/>
                    <a:ext cx="400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𝑦</m:t>
                          </m:r>
                        </m:oMath>
                      </m:oMathPara>
                    </a14:m>
                    <a:endParaRPr lang="ko-KR" altLang="en-US" dirty="0"/>
                  </a:p>
                </p:txBody>
              </p:sp>
            </mc:Choice>
            <mc:Fallback xmlns="">
              <p:sp>
                <p:nvSpPr>
                  <p:cNvPr id="95" name="TextBox 94">
                    <a:extLst>
                      <a:ext uri="{FF2B5EF4-FFF2-40B4-BE49-F238E27FC236}">
                        <a16:creationId xmlns:a16="http://schemas.microsoft.com/office/drawing/2014/main" id="{84EF1670-E007-C94E-A00A-F66146BDA9C2}"/>
                      </a:ext>
                    </a:extLst>
                  </p:cNvPr>
                  <p:cNvSpPr txBox="1">
                    <a:spLocks noRot="1" noChangeAspect="1" noMove="1" noResize="1" noEditPoints="1" noAdjustHandles="1" noChangeArrowheads="1" noChangeShapeType="1" noTextEdit="1"/>
                  </p:cNvSpPr>
                  <p:nvPr/>
                </p:nvSpPr>
                <p:spPr>
                  <a:xfrm>
                    <a:off x="1036708" y="1753482"/>
                    <a:ext cx="400238" cy="369332"/>
                  </a:xfrm>
                  <a:prstGeom prst="rect">
                    <a:avLst/>
                  </a:prstGeom>
                  <a:blipFill>
                    <a:blip r:embed="rId6"/>
                    <a:stretch>
                      <a:fillRect b="-10000"/>
                    </a:stretch>
                  </a:blipFill>
                </p:spPr>
                <p:txBody>
                  <a:bodyPr/>
                  <a:lstStyle/>
                  <a:p>
                    <a:r>
                      <a:rPr lang="ko-KR" altLang="en-US">
                        <a:noFill/>
                      </a:rPr>
                      <a:t> </a:t>
                    </a:r>
                  </a:p>
                </p:txBody>
              </p:sp>
            </mc:Fallback>
          </mc:AlternateContent>
        </p:grpSp>
        <p:grpSp>
          <p:nvGrpSpPr>
            <p:cNvPr id="73" name="그룹 72">
              <a:extLst>
                <a:ext uri="{FF2B5EF4-FFF2-40B4-BE49-F238E27FC236}">
                  <a16:creationId xmlns:a16="http://schemas.microsoft.com/office/drawing/2014/main" id="{796CBC67-C484-A44E-8A78-E56D881C75D2}"/>
                </a:ext>
              </a:extLst>
            </p:cNvPr>
            <p:cNvGrpSpPr/>
            <p:nvPr/>
          </p:nvGrpSpPr>
          <p:grpSpPr>
            <a:xfrm>
              <a:off x="1170704" y="1977592"/>
              <a:ext cx="1496196" cy="1278028"/>
              <a:chOff x="1123338" y="2432354"/>
              <a:chExt cx="1496196" cy="1278028"/>
            </a:xfrm>
          </p:grpSpPr>
          <p:cxnSp>
            <p:nvCxnSpPr>
              <p:cNvPr id="77" name="직선 연결선 28">
                <a:extLst>
                  <a:ext uri="{FF2B5EF4-FFF2-40B4-BE49-F238E27FC236}">
                    <a16:creationId xmlns:a16="http://schemas.microsoft.com/office/drawing/2014/main" id="{20200402-D1D7-9449-915F-4505F6E1B4D8}"/>
                  </a:ext>
                </a:extLst>
              </p:cNvPr>
              <p:cNvCxnSpPr/>
              <p:nvPr/>
            </p:nvCxnSpPr>
            <p:spPr bwMode="auto">
              <a:xfrm>
                <a:off x="1499702" y="2881744"/>
                <a:ext cx="0" cy="604979"/>
              </a:xfrm>
              <a:prstGeom prst="line">
                <a:avLst/>
              </a:prstGeom>
              <a:noFill/>
              <a:ln w="9525" cap="flat" cmpd="sng" algn="ctr">
                <a:solidFill>
                  <a:schemeClr val="tx1"/>
                </a:solidFill>
                <a:prstDash val="sysDot"/>
                <a:round/>
                <a:headEnd type="none" w="med" len="med"/>
                <a:tailEnd type="none"/>
              </a:ln>
              <a:effectLst/>
            </p:spPr>
          </p:cxnSp>
          <p:cxnSp>
            <p:nvCxnSpPr>
              <p:cNvPr id="78" name="직선 연결선 49">
                <a:extLst>
                  <a:ext uri="{FF2B5EF4-FFF2-40B4-BE49-F238E27FC236}">
                    <a16:creationId xmlns:a16="http://schemas.microsoft.com/office/drawing/2014/main" id="{18BAE5E3-9C06-D74E-B30A-EF4EBB03192C}"/>
                  </a:ext>
                </a:extLst>
              </p:cNvPr>
              <p:cNvCxnSpPr/>
              <p:nvPr/>
            </p:nvCxnSpPr>
            <p:spPr bwMode="auto">
              <a:xfrm>
                <a:off x="1785452" y="2667000"/>
                <a:ext cx="0" cy="819723"/>
              </a:xfrm>
              <a:prstGeom prst="line">
                <a:avLst/>
              </a:prstGeom>
              <a:noFill/>
              <a:ln w="9525" cap="flat" cmpd="sng" algn="ctr">
                <a:solidFill>
                  <a:schemeClr val="tx1"/>
                </a:solidFill>
                <a:prstDash val="sysDot"/>
                <a:round/>
                <a:headEnd type="none" w="med" len="med"/>
                <a:tailEnd type="none"/>
              </a:ln>
              <a:effectLst/>
            </p:spPr>
          </p:cxnSp>
          <p:cxnSp>
            <p:nvCxnSpPr>
              <p:cNvPr id="79" name="직선 연결선 51">
                <a:extLst>
                  <a:ext uri="{FF2B5EF4-FFF2-40B4-BE49-F238E27FC236}">
                    <a16:creationId xmlns:a16="http://schemas.microsoft.com/office/drawing/2014/main" id="{1E06A476-DE46-7B45-BB75-1ABC98C4E136}"/>
                  </a:ext>
                </a:extLst>
              </p:cNvPr>
              <p:cNvCxnSpPr/>
              <p:nvPr/>
            </p:nvCxnSpPr>
            <p:spPr bwMode="auto">
              <a:xfrm>
                <a:off x="2077552" y="2543190"/>
                <a:ext cx="0" cy="943534"/>
              </a:xfrm>
              <a:prstGeom prst="line">
                <a:avLst/>
              </a:prstGeom>
              <a:noFill/>
              <a:ln w="9525" cap="flat" cmpd="sng" algn="ctr">
                <a:solidFill>
                  <a:schemeClr val="tx1"/>
                </a:solidFill>
                <a:prstDash val="sysDot"/>
                <a:round/>
                <a:headEnd type="none" w="med" len="med"/>
                <a:tailEnd type="none"/>
              </a:ln>
              <a:effectLst/>
            </p:spPr>
          </p:cxnSp>
          <p:cxnSp>
            <p:nvCxnSpPr>
              <p:cNvPr id="80" name="직선 연결선 53">
                <a:extLst>
                  <a:ext uri="{FF2B5EF4-FFF2-40B4-BE49-F238E27FC236}">
                    <a16:creationId xmlns:a16="http://schemas.microsoft.com/office/drawing/2014/main" id="{A4015D1B-1B60-314B-90E1-434E445DC0AD}"/>
                  </a:ext>
                </a:extLst>
              </p:cNvPr>
              <p:cNvCxnSpPr/>
              <p:nvPr/>
            </p:nvCxnSpPr>
            <p:spPr bwMode="auto">
              <a:xfrm>
                <a:off x="2355442" y="2522910"/>
                <a:ext cx="0" cy="967761"/>
              </a:xfrm>
              <a:prstGeom prst="line">
                <a:avLst/>
              </a:prstGeom>
              <a:noFill/>
              <a:ln w="9525" cap="flat" cmpd="sng" algn="ctr">
                <a:solidFill>
                  <a:schemeClr val="tx1"/>
                </a:solidFill>
                <a:prstDash val="sysDot"/>
                <a:round/>
                <a:headEnd type="none" w="med" len="med"/>
                <a:tailEnd type="none"/>
              </a:ln>
              <a:effectLst/>
            </p:spPr>
          </p:cxnSp>
          <p:sp>
            <p:nvSpPr>
              <p:cNvPr id="81" name="타원 80">
                <a:extLst>
                  <a:ext uri="{FF2B5EF4-FFF2-40B4-BE49-F238E27FC236}">
                    <a16:creationId xmlns:a16="http://schemas.microsoft.com/office/drawing/2014/main" id="{DFA0FCDC-F1A9-7D48-AAB6-D05D17D7F006}"/>
                  </a:ext>
                </a:extLst>
              </p:cNvPr>
              <p:cNvSpPr/>
              <p:nvPr/>
            </p:nvSpPr>
            <p:spPr bwMode="auto">
              <a:xfrm>
                <a:off x="1449826" y="2826326"/>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2" name="타원 81">
                <a:extLst>
                  <a:ext uri="{FF2B5EF4-FFF2-40B4-BE49-F238E27FC236}">
                    <a16:creationId xmlns:a16="http://schemas.microsoft.com/office/drawing/2014/main" id="{96AEDF16-253E-604F-BB36-30A71E0849CB}"/>
                  </a:ext>
                </a:extLst>
              </p:cNvPr>
              <p:cNvSpPr/>
              <p:nvPr/>
            </p:nvSpPr>
            <p:spPr bwMode="auto">
              <a:xfrm>
                <a:off x="1735576" y="2617174"/>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3" name="타원 82">
                <a:extLst>
                  <a:ext uri="{FF2B5EF4-FFF2-40B4-BE49-F238E27FC236}">
                    <a16:creationId xmlns:a16="http://schemas.microsoft.com/office/drawing/2014/main" id="{6615D023-1100-9A49-B432-C2BBDD641026}"/>
                  </a:ext>
                </a:extLst>
              </p:cNvPr>
              <p:cNvSpPr/>
              <p:nvPr/>
            </p:nvSpPr>
            <p:spPr bwMode="auto">
              <a:xfrm>
                <a:off x="2027676" y="2487772"/>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84" name="타원 83">
                <a:extLst>
                  <a:ext uri="{FF2B5EF4-FFF2-40B4-BE49-F238E27FC236}">
                    <a16:creationId xmlns:a16="http://schemas.microsoft.com/office/drawing/2014/main" id="{80517B86-4B63-684B-B622-43D2202DC87E}"/>
                  </a:ext>
                </a:extLst>
              </p:cNvPr>
              <p:cNvSpPr/>
              <p:nvPr/>
            </p:nvSpPr>
            <p:spPr bwMode="auto">
              <a:xfrm>
                <a:off x="2310814" y="2432354"/>
                <a:ext cx="99752" cy="110836"/>
              </a:xfrm>
              <a:prstGeom prst="ellipse">
                <a:avLst/>
              </a:prstGeom>
              <a:solidFill>
                <a:schemeClr val="bg1"/>
              </a:solidFill>
              <a:ln w="9525" cap="flat" cmpd="sng" algn="ctr">
                <a:solidFill>
                  <a:schemeClr val="tx1"/>
                </a:solidFill>
                <a:prstDash val="sysDot"/>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85" name="직사각형 84">
                    <a:extLst>
                      <a:ext uri="{FF2B5EF4-FFF2-40B4-BE49-F238E27FC236}">
                        <a16:creationId xmlns:a16="http://schemas.microsoft.com/office/drawing/2014/main" id="{A6E40884-FA25-854D-8B2B-194AC5BFC5BB}"/>
                      </a:ext>
                    </a:extLst>
                  </p:cNvPr>
                  <p:cNvSpPr/>
                  <p:nvPr/>
                </p:nvSpPr>
                <p:spPr>
                  <a:xfrm>
                    <a:off x="1393685"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1</m:t>
                              </m:r>
                            </m:sub>
                          </m:sSub>
                        </m:oMath>
                      </m:oMathPara>
                    </a14:m>
                    <a:endParaRPr lang="ko-KR" altLang="en-US" sz="1200" dirty="0"/>
                  </a:p>
                </p:txBody>
              </p:sp>
            </mc:Choice>
            <mc:Fallback xmlns="">
              <p:sp>
                <p:nvSpPr>
                  <p:cNvPr id="53" name="직사각형 52"/>
                  <p:cNvSpPr>
                    <a:spLocks noRot="1" noChangeAspect="1" noMove="1" noResize="1" noEditPoints="1" noAdjustHandles="1" noChangeArrowheads="1" noChangeShapeType="1" noTextEdit="1"/>
                  </p:cNvSpPr>
                  <p:nvPr/>
                </p:nvSpPr>
                <p:spPr>
                  <a:xfrm>
                    <a:off x="1393685" y="3433383"/>
                    <a:ext cx="372217" cy="276999"/>
                  </a:xfrm>
                  <a:prstGeom prst="rect">
                    <a:avLst/>
                  </a:prstGeom>
                  <a:blipFill rotWithShape="1">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직사각형 85">
                    <a:extLst>
                      <a:ext uri="{FF2B5EF4-FFF2-40B4-BE49-F238E27FC236}">
                        <a16:creationId xmlns:a16="http://schemas.microsoft.com/office/drawing/2014/main" id="{DFFC6B59-0226-FE49-B327-3D071A039C46}"/>
                      </a:ext>
                    </a:extLst>
                  </p:cNvPr>
                  <p:cNvSpPr/>
                  <p:nvPr/>
                </p:nvSpPr>
                <p:spPr>
                  <a:xfrm>
                    <a:off x="1123338"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0</m:t>
                              </m:r>
                            </m:sub>
                          </m:sSub>
                        </m:oMath>
                      </m:oMathPara>
                    </a14:m>
                    <a:endParaRPr lang="ko-KR" altLang="en-US" sz="1200" dirty="0"/>
                  </a:p>
                </p:txBody>
              </p:sp>
            </mc:Choice>
            <mc:Fallback xmlns="">
              <p:sp>
                <p:nvSpPr>
                  <p:cNvPr id="66" name="직사각형 65"/>
                  <p:cNvSpPr>
                    <a:spLocks noRot="1" noChangeAspect="1" noMove="1" noResize="1" noEditPoints="1" noAdjustHandles="1" noChangeArrowheads="1" noChangeShapeType="1" noTextEdit="1"/>
                  </p:cNvSpPr>
                  <p:nvPr/>
                </p:nvSpPr>
                <p:spPr>
                  <a:xfrm>
                    <a:off x="1123338" y="3433383"/>
                    <a:ext cx="372217" cy="276999"/>
                  </a:xfrm>
                  <a:prstGeom prst="rect">
                    <a:avLst/>
                  </a:prstGeom>
                  <a:blipFill rotWithShape="1">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직사각형 86">
                    <a:extLst>
                      <a:ext uri="{FF2B5EF4-FFF2-40B4-BE49-F238E27FC236}">
                        <a16:creationId xmlns:a16="http://schemas.microsoft.com/office/drawing/2014/main" id="{DE02C7A7-3522-BF44-AB86-44C68E8C2B1C}"/>
                      </a:ext>
                    </a:extLst>
                  </p:cNvPr>
                  <p:cNvSpPr/>
                  <p:nvPr/>
                </p:nvSpPr>
                <p:spPr>
                  <a:xfrm>
                    <a:off x="1678319"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2</m:t>
                              </m:r>
                            </m:sub>
                          </m:sSub>
                        </m:oMath>
                      </m:oMathPara>
                    </a14:m>
                    <a:endParaRPr lang="ko-KR" altLang="en-US" sz="1200" dirty="0"/>
                  </a:p>
                </p:txBody>
              </p:sp>
            </mc:Choice>
            <mc:Fallback xmlns="">
              <p:sp>
                <p:nvSpPr>
                  <p:cNvPr id="67" name="직사각형 66"/>
                  <p:cNvSpPr>
                    <a:spLocks noRot="1" noChangeAspect="1" noMove="1" noResize="1" noEditPoints="1" noAdjustHandles="1" noChangeArrowheads="1" noChangeShapeType="1" noTextEdit="1"/>
                  </p:cNvSpPr>
                  <p:nvPr/>
                </p:nvSpPr>
                <p:spPr>
                  <a:xfrm>
                    <a:off x="1678319" y="3433383"/>
                    <a:ext cx="372217" cy="276999"/>
                  </a:xfrm>
                  <a:prstGeom prst="rect">
                    <a:avLst/>
                  </a:prstGeom>
                  <a:blipFill rotWithShape="1">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8" name="직사각형 87">
                    <a:extLst>
                      <a:ext uri="{FF2B5EF4-FFF2-40B4-BE49-F238E27FC236}">
                        <a16:creationId xmlns:a16="http://schemas.microsoft.com/office/drawing/2014/main" id="{6A7E3122-0C31-514D-B3AB-E6C5D0C36577}"/>
                      </a:ext>
                    </a:extLst>
                  </p:cNvPr>
                  <p:cNvSpPr/>
                  <p:nvPr/>
                </p:nvSpPr>
                <p:spPr>
                  <a:xfrm>
                    <a:off x="1971817"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3</m:t>
                              </m:r>
                            </m:sub>
                          </m:sSub>
                        </m:oMath>
                      </m:oMathPara>
                    </a14:m>
                    <a:endParaRPr lang="ko-KR" altLang="en-US" sz="1200" dirty="0"/>
                  </a:p>
                </p:txBody>
              </p:sp>
            </mc:Choice>
            <mc:Fallback xmlns="">
              <p:sp>
                <p:nvSpPr>
                  <p:cNvPr id="68" name="직사각형 67"/>
                  <p:cNvSpPr>
                    <a:spLocks noRot="1" noChangeAspect="1" noMove="1" noResize="1" noEditPoints="1" noAdjustHandles="1" noChangeArrowheads="1" noChangeShapeType="1" noTextEdit="1"/>
                  </p:cNvSpPr>
                  <p:nvPr/>
                </p:nvSpPr>
                <p:spPr>
                  <a:xfrm>
                    <a:off x="1971817" y="3433383"/>
                    <a:ext cx="372217" cy="276999"/>
                  </a:xfrm>
                  <a:prstGeom prst="rect">
                    <a:avLst/>
                  </a:prstGeom>
                  <a:blipFill rotWithShape="1">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9" name="직사각형 88">
                    <a:extLst>
                      <a:ext uri="{FF2B5EF4-FFF2-40B4-BE49-F238E27FC236}">
                        <a16:creationId xmlns:a16="http://schemas.microsoft.com/office/drawing/2014/main" id="{80DEA1A7-4ACA-1147-922D-6E28FD086CED}"/>
                      </a:ext>
                    </a:extLst>
                  </p:cNvPr>
                  <p:cNvSpPr/>
                  <p:nvPr/>
                </p:nvSpPr>
                <p:spPr>
                  <a:xfrm>
                    <a:off x="2247317" y="3433383"/>
                    <a:ext cx="37221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latin typeface="Cambria Math" panose="02040503050406030204" pitchFamily="18" charset="0"/>
                                </a:rPr>
                              </m:ctrlPr>
                            </m:sSubPr>
                            <m:e>
                              <m:r>
                                <a:rPr lang="en-US" altLang="ko-KR" sz="1200" i="1" dirty="0">
                                  <a:latin typeface="Cambria Math"/>
                                </a:rPr>
                                <m:t>𝑡</m:t>
                              </m:r>
                            </m:e>
                            <m:sub>
                              <m:r>
                                <a:rPr lang="en-US" altLang="ko-KR" sz="1200" i="1" dirty="0">
                                  <a:latin typeface="Cambria Math"/>
                                </a:rPr>
                                <m:t>4</m:t>
                              </m:r>
                            </m:sub>
                          </m:sSub>
                        </m:oMath>
                      </m:oMathPara>
                    </a14:m>
                    <a:endParaRPr lang="ko-KR" altLang="en-US" sz="1200" dirty="0"/>
                  </a:p>
                </p:txBody>
              </p:sp>
            </mc:Choice>
            <mc:Fallback xmlns="">
              <p:sp>
                <p:nvSpPr>
                  <p:cNvPr id="69" name="직사각형 68"/>
                  <p:cNvSpPr>
                    <a:spLocks noRot="1" noChangeAspect="1" noMove="1" noResize="1" noEditPoints="1" noAdjustHandles="1" noChangeArrowheads="1" noChangeShapeType="1" noTextEdit="1"/>
                  </p:cNvSpPr>
                  <p:nvPr/>
                </p:nvSpPr>
                <p:spPr>
                  <a:xfrm>
                    <a:off x="2247317" y="3433383"/>
                    <a:ext cx="372217" cy="276999"/>
                  </a:xfrm>
                  <a:prstGeom prst="rect">
                    <a:avLst/>
                  </a:prstGeom>
                  <a:blipFill rotWithShape="1">
                    <a:blip r:embed="rId11"/>
                    <a:stretch>
                      <a:fillRect/>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58855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P spid="75" grpId="0" animBg="1"/>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Numerical Model</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7</a:t>
            </a:fld>
            <a:endParaRPr lang="en-US" altLang="ko-KR" sz="1200" b="0"/>
          </a:p>
        </p:txBody>
      </p:sp>
      <mc:AlternateContent xmlns:mc="http://schemas.openxmlformats.org/markup-compatibility/2006" xmlns:a14="http://schemas.microsoft.com/office/drawing/2010/main">
        <mc:Choice Requires="a14">
          <p:sp>
            <p:nvSpPr>
              <p:cNvPr id="3077" name="내용 개체 틀 2"/>
              <p:cNvSpPr>
                <a:spLocks noGrp="1"/>
              </p:cNvSpPr>
              <p:nvPr>
                <p:ph idx="1"/>
              </p:nvPr>
            </p:nvSpPr>
            <p:spPr>
              <a:xfrm>
                <a:off x="812801" y="1143000"/>
                <a:ext cx="10239512" cy="5105400"/>
              </a:xfrm>
            </p:spPr>
            <p:txBody>
              <a:bodyPr/>
              <a:lstStyle/>
              <a:p>
                <a:r>
                  <a:rPr lang="en-US" altLang="ko-KR" sz="2400" dirty="0">
                    <a:ea typeface="맑은 고딕" panose="020B0503020000020004" pitchFamily="50" charset="-127"/>
                  </a:rPr>
                  <a:t>Numerical Model</a:t>
                </a:r>
              </a:p>
              <a:p>
                <a:pPr lvl="1"/>
                <a:r>
                  <a:rPr lang="en-US" altLang="ko-KR" sz="2000" dirty="0">
                    <a:ea typeface="맑은 고딕" panose="020B0503020000020004" pitchFamily="50" charset="-127"/>
                  </a:rPr>
                  <a:t>Starting from the initial value </a:t>
                </a:r>
                <a14:m>
                  <m:oMath xmlns:m="http://schemas.openxmlformats.org/officeDocument/2006/math">
                    <m:r>
                      <a:rPr lang="en-US" altLang="ko-KR" sz="2000" b="1" i="0" dirty="0" smtClean="0">
                        <a:latin typeface="Cambria Math"/>
                        <a:ea typeface="맑은 고딕" panose="020B0503020000020004" pitchFamily="50" charset="-127"/>
                      </a:rPr>
                      <m:t>𝐩</m:t>
                    </m:r>
                    <m:r>
                      <a:rPr lang="en-US" altLang="ko-KR" sz="2000" b="0" i="0" dirty="0" smtClean="0">
                        <a:latin typeface="Cambria Math"/>
                        <a:ea typeface="맑은 고딕" panose="020B0503020000020004" pitchFamily="50" charset="-127"/>
                      </a:rPr>
                      <m:t>(</m:t>
                    </m:r>
                    <m:sSub>
                      <m:sSubPr>
                        <m:ctrlPr>
                          <a:rPr lang="en-US" altLang="ko-KR" sz="2000" b="0" i="1" dirty="0" smtClean="0">
                            <a:latin typeface="Cambria Math" panose="02040503050406030204" pitchFamily="18" charset="0"/>
                            <a:ea typeface="맑은 고딕" panose="020B0503020000020004" pitchFamily="50" charset="-127"/>
                          </a:rPr>
                        </m:ctrlPr>
                      </m:sSubPr>
                      <m:e>
                        <m:r>
                          <a:rPr lang="en-US" altLang="ko-KR" sz="2000" b="0" i="1" dirty="0" smtClean="0">
                            <a:latin typeface="Cambria Math"/>
                            <a:ea typeface="맑은 고딕" panose="020B0503020000020004" pitchFamily="50" charset="-127"/>
                          </a:rPr>
                          <m:t>𝑡</m:t>
                        </m:r>
                      </m:e>
                      <m:sub>
                        <m:r>
                          <a:rPr lang="en-US" altLang="ko-KR" sz="2000" b="0" i="1" dirty="0" smtClean="0">
                            <a:latin typeface="Cambria Math"/>
                            <a:ea typeface="맑은 고딕" panose="020B0503020000020004" pitchFamily="50" charset="-127"/>
                          </a:rPr>
                          <m:t>0</m:t>
                        </m:r>
                      </m:sub>
                    </m:sSub>
                    <m:r>
                      <a:rPr lang="en-US" altLang="ko-KR" sz="2000" b="0" i="0" dirty="0" smtClean="0">
                        <a:latin typeface="Cambria Math"/>
                        <a:ea typeface="맑은 고딕" panose="020B0503020000020004" pitchFamily="50" charset="-127"/>
                      </a:rPr>
                      <m:t>)</m:t>
                    </m:r>
                  </m:oMath>
                </a14:m>
                <a:endParaRPr lang="en-US" altLang="ko-KR" sz="2000" dirty="0">
                  <a:ea typeface="맑은 고딕" panose="020B0503020000020004" pitchFamily="50" charset="-127"/>
                </a:endParaRPr>
              </a:p>
              <a:p>
                <a:pPr lvl="1"/>
                <a:r>
                  <a:rPr lang="en-US" altLang="ko-KR" sz="2000" dirty="0">
                    <a:ea typeface="맑은 고딕" panose="020B0503020000020004" pitchFamily="50" charset="-127"/>
                  </a:rPr>
                  <a:t>Take discrete time step </a:t>
                </a:r>
                <a14:m>
                  <m:oMath xmlns:m="http://schemas.openxmlformats.org/officeDocument/2006/math">
                    <m:r>
                      <a:rPr lang="en-US" altLang="ko-KR" sz="2000" i="1" dirty="0" smtClean="0">
                        <a:latin typeface="Cambria Math"/>
                        <a:ea typeface="Cambria Math"/>
                      </a:rPr>
                      <m:t>∆</m:t>
                    </m:r>
                    <m:r>
                      <a:rPr lang="en-US" altLang="ko-KR" sz="2000" i="1" dirty="0">
                        <a:latin typeface="Cambria Math"/>
                        <a:ea typeface="맑은 고딕" panose="020B0503020000020004" pitchFamily="50" charset="-127"/>
                      </a:rPr>
                      <m:t>𝑡</m:t>
                    </m:r>
                  </m:oMath>
                </a14:m>
                <a:endParaRPr lang="en-US" altLang="ko-KR" sz="2000" dirty="0">
                  <a:ea typeface="맑은 고딕" panose="020B0503020000020004" pitchFamily="50" charset="-127"/>
                </a:endParaRPr>
              </a:p>
              <a:p>
                <a:pPr lvl="1"/>
                <a:r>
                  <a:rPr lang="en-US" altLang="ko-KR" sz="2000" dirty="0">
                    <a:ea typeface="맑은 고딕" panose="020B0503020000020004" pitchFamily="50" charset="-127"/>
                  </a:rPr>
                  <a:t>Use derivative function to get </a:t>
                </a:r>
                <a14:m>
                  <m:oMath xmlns:m="http://schemas.openxmlformats.org/officeDocument/2006/math">
                    <m:r>
                      <a:rPr lang="en-US" altLang="ko-KR" sz="2000" b="0" i="1" dirty="0">
                        <a:latin typeface="Cambria Math"/>
                        <a:ea typeface="Cambria Math"/>
                      </a:rPr>
                      <m:t>∆</m:t>
                    </m:r>
                    <m:r>
                      <a:rPr lang="en-US" altLang="ko-KR" sz="2000" b="1" i="0" dirty="0" smtClean="0">
                        <a:latin typeface="Cambria Math"/>
                        <a:ea typeface="Cambria Math"/>
                      </a:rPr>
                      <m:t>𝐩</m:t>
                    </m:r>
                  </m:oMath>
                </a14:m>
                <a:r>
                  <a:rPr lang="en-US" altLang="ko-KR" sz="2000" dirty="0">
                    <a:ea typeface="맑은 고딕" panose="020B0503020000020004" pitchFamily="50" charset="-127"/>
                  </a:rPr>
                  <a:t>, over time interval </a:t>
                </a:r>
                <a14:m>
                  <m:oMath xmlns:m="http://schemas.openxmlformats.org/officeDocument/2006/math">
                    <m:r>
                      <a:rPr lang="en-US" altLang="ko-KR" sz="2000" i="1" dirty="0">
                        <a:latin typeface="Cambria Math"/>
                        <a:ea typeface="Cambria Math"/>
                      </a:rPr>
                      <m:t>∆</m:t>
                    </m:r>
                    <m:r>
                      <a:rPr lang="en-US" altLang="ko-KR" sz="2000" i="1" dirty="0">
                        <a:latin typeface="Cambria Math"/>
                        <a:ea typeface="맑은 고딕" panose="020B0503020000020004" pitchFamily="50" charset="-127"/>
                      </a:rPr>
                      <m:t>𝑡</m:t>
                    </m:r>
                  </m:oMath>
                </a14:m>
                <a:r>
                  <a:rPr lang="en-US" altLang="ko-KR" sz="2000" dirty="0"/>
                  <a:t>, using </a:t>
                </a:r>
                <a:r>
                  <a:rPr lang="en-US" altLang="ko-KR" sz="2000" dirty="0">
                    <a:ea typeface="맑은 고딕" panose="020B0503020000020004" pitchFamily="50" charset="-127"/>
                  </a:rPr>
                  <a:t>Numerical Integration</a:t>
                </a:r>
              </a:p>
              <a:p>
                <a:pPr lvl="1"/>
                <a:r>
                  <a:rPr lang="en-US" altLang="ko-KR" sz="2000" dirty="0">
                    <a:ea typeface="맑은 고딕" panose="020B0503020000020004" pitchFamily="50" charset="-127"/>
                  </a:rPr>
                  <a:t>Increment </a:t>
                </a:r>
                <a14:m>
                  <m:oMath xmlns:m="http://schemas.openxmlformats.org/officeDocument/2006/math">
                    <m:r>
                      <a:rPr lang="en-US" altLang="ko-KR" sz="2000" b="1" i="0" dirty="0" smtClean="0">
                        <a:latin typeface="Cambria Math" panose="02040503050406030204" pitchFamily="18" charset="0"/>
                        <a:ea typeface="맑은 고딕" panose="020B0503020000020004" pitchFamily="50" charset="-127"/>
                      </a:rPr>
                      <m:t>𝐩</m:t>
                    </m:r>
                  </m:oMath>
                </a14:m>
                <a:r>
                  <a:rPr lang="en-US" altLang="ko-KR" sz="2000" b="1" dirty="0">
                    <a:ea typeface="맑은 고딕" panose="020B0503020000020004" pitchFamily="50" charset="-127"/>
                  </a:rPr>
                  <a:t> </a:t>
                </a:r>
                <a:r>
                  <a:rPr lang="en-US" altLang="ko-KR" sz="2000" dirty="0">
                    <a:ea typeface="맑은 고딕" panose="020B0503020000020004" pitchFamily="50" charset="-127"/>
                  </a:rPr>
                  <a:t>by </a:t>
                </a:r>
                <a14:m>
                  <m:oMath xmlns:m="http://schemas.openxmlformats.org/officeDocument/2006/math">
                    <m:r>
                      <a:rPr lang="en-US" altLang="ko-KR" sz="2000" i="1" dirty="0">
                        <a:latin typeface="Cambria Math"/>
                        <a:ea typeface="Cambria Math"/>
                      </a:rPr>
                      <m:t>∆</m:t>
                    </m:r>
                    <m:r>
                      <a:rPr lang="en-US" altLang="ko-KR" sz="2000" b="1" dirty="0">
                        <a:latin typeface="Cambria Math"/>
                        <a:ea typeface="Cambria Math"/>
                      </a:rPr>
                      <m:t>𝐩</m:t>
                    </m:r>
                  </m:oMath>
                </a14:m>
                <a:r>
                  <a:rPr lang="en-US" altLang="ko-KR" sz="2000" dirty="0">
                    <a:ea typeface="맑은 고딕" panose="020B0503020000020004" pitchFamily="50" charset="-127"/>
                  </a:rPr>
                  <a:t> to obtain new value </a:t>
                </a:r>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p:txBody>
          </p:sp>
        </mc:Choice>
        <mc:Fallback xmlns="">
          <p:sp>
            <p:nvSpPr>
              <p:cNvPr id="3077" name="내용 개체 틀 2"/>
              <p:cNvSpPr>
                <a:spLocks noGrp="1" noRot="1" noChangeAspect="1" noMove="1" noResize="1" noEditPoints="1" noAdjustHandles="1" noChangeArrowheads="1" noChangeShapeType="1" noTextEdit="1"/>
              </p:cNvSpPr>
              <p:nvPr>
                <p:ph idx="1"/>
              </p:nvPr>
            </p:nvSpPr>
            <p:spPr>
              <a:xfrm>
                <a:off x="812801" y="1143000"/>
                <a:ext cx="10239512" cy="5105400"/>
              </a:xfrm>
              <a:blipFill>
                <a:blip r:embed="rId3"/>
                <a:stretch>
                  <a:fillRect l="-743" t="-1241"/>
                </a:stretch>
              </a:blipFill>
            </p:spPr>
            <p:txBody>
              <a:bodyPr/>
              <a:lstStyle/>
              <a:p>
                <a:r>
                  <a:rPr lang="ko-KR" altLang="en-US">
                    <a:noFill/>
                  </a:rPr>
                  <a:t> </a:t>
                </a:r>
              </a:p>
            </p:txBody>
          </p:sp>
        </mc:Fallback>
      </mc:AlternateContent>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38089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Numerical Model</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8</a:t>
            </a:fld>
            <a:endParaRPr lang="en-US" altLang="ko-KR" sz="1200" b="0" dirty="0"/>
          </a:p>
        </p:txBody>
      </p:sp>
      <mc:AlternateContent xmlns:mc="http://schemas.openxmlformats.org/markup-compatibility/2006" xmlns:a14="http://schemas.microsoft.com/office/drawing/2010/main">
        <mc:Choice Requires="a14">
          <p:sp>
            <p:nvSpPr>
              <p:cNvPr id="3077" name="내용 개체 틀 2"/>
              <p:cNvSpPr>
                <a:spLocks noGrp="1"/>
              </p:cNvSpPr>
              <p:nvPr>
                <p:ph idx="1"/>
              </p:nvPr>
            </p:nvSpPr>
            <p:spPr>
              <a:xfrm>
                <a:off x="812800" y="1143000"/>
                <a:ext cx="10566399" cy="5105400"/>
              </a:xfrm>
            </p:spPr>
            <p:txBody>
              <a:bodyPr/>
              <a:lstStyle/>
              <a:p>
                <a:r>
                  <a:rPr lang="en-US" altLang="ko-KR" sz="2400" dirty="0">
                    <a:ea typeface="맑은 고딕" panose="020B0503020000020004" pitchFamily="50" charset="-127"/>
                  </a:rPr>
                  <a:t>Position ↔ Velocity ↔ Acceleration</a:t>
                </a:r>
              </a:p>
              <a:p>
                <a:pPr lvl="1"/>
                <a:r>
                  <a:rPr lang="en-US" altLang="ko-KR" sz="2000" dirty="0">
                    <a:ea typeface="맑은 고딕" panose="020B0503020000020004" pitchFamily="50" charset="-127"/>
                  </a:rPr>
                  <a:t>Position: </a:t>
                </a:r>
                <a14:m>
                  <m:oMath xmlns:m="http://schemas.openxmlformats.org/officeDocument/2006/math">
                    <m:r>
                      <a:rPr lang="en-US" altLang="ko-KR" sz="2000" b="1" dirty="0" smtClean="0">
                        <a:latin typeface="Cambria Math"/>
                      </a:rPr>
                      <m:t>𝐩</m:t>
                    </m:r>
                  </m:oMath>
                </a14:m>
                <a:endParaRPr lang="en-US" altLang="ko-KR" sz="2000" b="1" dirty="0"/>
              </a:p>
              <a:p>
                <a:pPr lvl="1"/>
                <a:r>
                  <a:rPr lang="en-US" altLang="ko-KR" sz="2000" dirty="0">
                    <a:ea typeface="맑은 고딕" panose="020B0503020000020004" pitchFamily="50" charset="-127"/>
                  </a:rPr>
                  <a:t>Velocity: rate of change of position:</a:t>
                </a:r>
              </a:p>
              <a:p>
                <a:pPr lvl="1"/>
                <a:endParaRPr lang="en-US" altLang="ko-KR" sz="2000" dirty="0">
                  <a:ea typeface="맑은 고딕" panose="020B0503020000020004" pitchFamily="50" charset="-127"/>
                </a:endParaRPr>
              </a:p>
              <a:p>
                <a:pPr lvl="1"/>
                <a:endParaRPr lang="en-US" altLang="ko-KR" sz="2000" dirty="0">
                  <a:ea typeface="맑은 고딕" panose="020B0503020000020004" pitchFamily="50" charset="-127"/>
                </a:endParaRPr>
              </a:p>
              <a:p>
                <a:pPr lvl="2"/>
                <a:r>
                  <a:rPr lang="en-US" altLang="ko-KR" sz="1800" dirty="0">
                    <a:ea typeface="맑은 고딕" panose="020B0503020000020004" pitchFamily="50" charset="-127"/>
                  </a:rPr>
                  <a:t>i.e. integrating velocity over time gives </a:t>
                </a:r>
                <a:r>
                  <a:rPr lang="en-US" altLang="ko-KR" sz="1800" dirty="0"/>
                  <a:t>the increment of the </a:t>
                </a:r>
                <a:r>
                  <a:rPr lang="en-US" altLang="ko-KR" sz="1800" dirty="0">
                    <a:ea typeface="맑은 고딕" panose="020B0503020000020004" pitchFamily="50" charset="-127"/>
                  </a:rPr>
                  <a:t>position:</a:t>
                </a:r>
              </a:p>
              <a:p>
                <a:pPr lvl="2"/>
                <a:endParaRPr lang="en-US" altLang="ko-KR" sz="1800" dirty="0">
                  <a:ea typeface="맑은 고딕" panose="020B0503020000020004" pitchFamily="50" charset="-127"/>
                </a:endParaRPr>
              </a:p>
              <a:p>
                <a:pPr lvl="2"/>
                <a:endParaRPr lang="en-US" altLang="ko-KR" sz="1800" dirty="0">
                  <a:ea typeface="맑은 고딕" panose="020B0503020000020004" pitchFamily="50" charset="-127"/>
                </a:endParaRPr>
              </a:p>
              <a:p>
                <a:pPr lvl="1"/>
                <a:endParaRPr lang="en-US" altLang="ko-KR" sz="2000" dirty="0">
                  <a:ea typeface="맑은 고딕" panose="020B0503020000020004" pitchFamily="50" charset="-127"/>
                </a:endParaRPr>
              </a:p>
              <a:p>
                <a:pPr lvl="1"/>
                <a:r>
                  <a:rPr lang="en-US" altLang="ko-KR" sz="2000" dirty="0">
                    <a:ea typeface="맑은 고딕" panose="020B0503020000020004" pitchFamily="50" charset="-127"/>
                  </a:rPr>
                  <a:t>Acceleration: rate of change of velocity</a:t>
                </a:r>
              </a:p>
              <a:p>
                <a:pPr lvl="1"/>
                <a:endParaRPr lang="en-US" altLang="ko-KR" sz="2000" dirty="0">
                  <a:ea typeface="맑은 고딕" panose="020B0503020000020004" pitchFamily="50" charset="-127"/>
                </a:endParaRPr>
              </a:p>
              <a:p>
                <a:pPr lvl="1"/>
                <a:endParaRPr lang="en-US" altLang="ko-KR" sz="2000" dirty="0">
                  <a:ea typeface="맑은 고딕" panose="020B0503020000020004" pitchFamily="50" charset="-127"/>
                </a:endParaRPr>
              </a:p>
              <a:p>
                <a:pPr lvl="2"/>
                <a:r>
                  <a:rPr lang="en-US" altLang="ko-KR" sz="1800" dirty="0">
                    <a:ea typeface="맑은 고딕" panose="020B0503020000020004" pitchFamily="50" charset="-127"/>
                  </a:rPr>
                  <a:t>i.e. integrating acceleration over time gives velocity:</a:t>
                </a:r>
              </a:p>
              <a:p>
                <a:pPr lvl="1"/>
                <a:endParaRPr lang="en-US" altLang="ko-KR" sz="2000" dirty="0">
                  <a:ea typeface="맑은 고딕" panose="020B0503020000020004" pitchFamily="50" charset="-127"/>
                </a:endParaRPr>
              </a:p>
            </p:txBody>
          </p:sp>
        </mc:Choice>
        <mc:Fallback xmlns="">
          <p:sp>
            <p:nvSpPr>
              <p:cNvPr id="3077" name="내용 개체 틀 2"/>
              <p:cNvSpPr>
                <a:spLocks noGrp="1" noRot="1" noChangeAspect="1" noMove="1" noResize="1" noEditPoints="1" noAdjustHandles="1" noChangeArrowheads="1" noChangeShapeType="1" noTextEdit="1"/>
              </p:cNvSpPr>
              <p:nvPr>
                <p:ph idx="1"/>
              </p:nvPr>
            </p:nvSpPr>
            <p:spPr>
              <a:xfrm>
                <a:off x="812800" y="1143000"/>
                <a:ext cx="10566399" cy="5105400"/>
              </a:xfrm>
              <a:blipFill>
                <a:blip r:embed="rId3"/>
                <a:stretch>
                  <a:fillRect l="-960" t="-1489"/>
                </a:stretch>
              </a:blipFill>
            </p:spPr>
            <p:txBody>
              <a:bodyPr/>
              <a:lstStyle/>
              <a:p>
                <a:r>
                  <a:rPr lang="ko-KR" altLang="en-US">
                    <a:noFill/>
                  </a:rPr>
                  <a:t> </a:t>
                </a:r>
              </a:p>
            </p:txBody>
          </p:sp>
        </mc:Fallback>
      </mc:AlternateContent>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23" name="직사각형 22"/>
              <p:cNvSpPr/>
              <p:nvPr/>
            </p:nvSpPr>
            <p:spPr>
              <a:xfrm>
                <a:off x="6020906" y="2161279"/>
                <a:ext cx="1053301" cy="67666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dirty="0" smtClean="0">
                          <a:solidFill>
                            <a:schemeClr val="tx1">
                              <a:lumMod val="65000"/>
                              <a:lumOff val="35000"/>
                            </a:schemeClr>
                          </a:solidFill>
                          <a:latin typeface="Cambria Math"/>
                        </a:rPr>
                        <m:t>𝐯</m:t>
                      </m:r>
                      <m:r>
                        <a:rPr lang="en-US" altLang="ko-KR" sz="2000" i="1" dirty="0">
                          <a:solidFill>
                            <a:schemeClr val="tx1">
                              <a:lumMod val="65000"/>
                              <a:lumOff val="35000"/>
                            </a:schemeClr>
                          </a:solidFill>
                          <a:latin typeface="Cambria Math"/>
                        </a:rPr>
                        <m:t>=</m:t>
                      </m:r>
                      <m:f>
                        <m:fPr>
                          <m:ctrlPr>
                            <a:rPr lang="en-US" altLang="ko-KR" sz="2000" i="1" dirty="0">
                              <a:solidFill>
                                <a:schemeClr val="tx1">
                                  <a:lumMod val="65000"/>
                                  <a:lumOff val="35000"/>
                                </a:schemeClr>
                              </a:solidFill>
                              <a:latin typeface="Cambria Math" panose="02040503050406030204" pitchFamily="18" charset="0"/>
                            </a:rPr>
                          </m:ctrlPr>
                        </m:fPr>
                        <m:num>
                          <m:r>
                            <a:rPr lang="en-US" altLang="ko-KR" sz="2000" i="1" dirty="0">
                              <a:solidFill>
                                <a:schemeClr val="tx1">
                                  <a:lumMod val="65000"/>
                                  <a:lumOff val="35000"/>
                                </a:schemeClr>
                              </a:solidFill>
                              <a:latin typeface="Cambria Math"/>
                            </a:rPr>
                            <m:t>𝑑</m:t>
                          </m:r>
                          <m:r>
                            <a:rPr lang="en-US" altLang="ko-KR" sz="2000" b="1" dirty="0">
                              <a:solidFill>
                                <a:schemeClr val="tx1">
                                  <a:lumMod val="65000"/>
                                  <a:lumOff val="35000"/>
                                </a:schemeClr>
                              </a:solidFill>
                              <a:latin typeface="Cambria Math"/>
                            </a:rPr>
                            <m:t>𝐩</m:t>
                          </m:r>
                        </m:num>
                        <m:den>
                          <m:r>
                            <a:rPr lang="en-US" altLang="ko-KR" sz="2000" i="1" dirty="0">
                              <a:solidFill>
                                <a:schemeClr val="tx1">
                                  <a:lumMod val="65000"/>
                                  <a:lumOff val="35000"/>
                                </a:schemeClr>
                              </a:solidFill>
                              <a:latin typeface="Cambria Math"/>
                            </a:rPr>
                            <m:t>𝑑𝑡</m:t>
                          </m:r>
                        </m:den>
                      </m:f>
                    </m:oMath>
                  </m:oMathPara>
                </a14:m>
                <a:endParaRPr lang="ko-KR" altLang="en-US" sz="2000" dirty="0">
                  <a:solidFill>
                    <a:schemeClr val="tx1">
                      <a:lumMod val="65000"/>
                      <a:lumOff val="35000"/>
                    </a:schemeClr>
                  </a:solidFill>
                </a:endParaRPr>
              </a:p>
            </p:txBody>
          </p:sp>
        </mc:Choice>
        <mc:Fallback xmlns="">
          <p:sp>
            <p:nvSpPr>
              <p:cNvPr id="23" name="직사각형 22"/>
              <p:cNvSpPr>
                <a:spLocks noRot="1" noChangeAspect="1" noMove="1" noResize="1" noEditPoints="1" noAdjustHandles="1" noChangeArrowheads="1" noChangeShapeType="1" noTextEdit="1"/>
              </p:cNvSpPr>
              <p:nvPr/>
            </p:nvSpPr>
            <p:spPr>
              <a:xfrm>
                <a:off x="6020906" y="2161279"/>
                <a:ext cx="1053301" cy="676660"/>
              </a:xfrm>
              <a:prstGeom prst="rect">
                <a:avLst/>
              </a:prstGeom>
              <a:blipFill>
                <a:blip r:embed="rId4"/>
                <a:stretch>
                  <a:fillRect b="-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직사각형 27"/>
              <p:cNvSpPr/>
              <p:nvPr/>
            </p:nvSpPr>
            <p:spPr>
              <a:xfrm>
                <a:off x="6020906" y="3479913"/>
                <a:ext cx="3236399" cy="79201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dirty="0" smtClean="0">
                          <a:solidFill>
                            <a:schemeClr val="tx1">
                              <a:lumMod val="65000"/>
                              <a:lumOff val="35000"/>
                            </a:schemeClr>
                          </a:solidFill>
                          <a:latin typeface="Cambria Math"/>
                        </a:rPr>
                        <m:t>𝐩</m:t>
                      </m:r>
                      <m:d>
                        <m:dPr>
                          <m:ctrlPr>
                            <a:rPr lang="en-US" altLang="ko-KR" sz="2000" i="1" dirty="0">
                              <a:solidFill>
                                <a:schemeClr val="tx1">
                                  <a:lumMod val="65000"/>
                                  <a:lumOff val="35000"/>
                                </a:schemeClr>
                              </a:solidFill>
                              <a:latin typeface="Cambria Math" panose="02040503050406030204" pitchFamily="18" charset="0"/>
                            </a:rPr>
                          </m:ctrlPr>
                        </m:dPr>
                        <m:e>
                          <m:r>
                            <a:rPr lang="en-US" altLang="ko-KR" sz="2000" i="1" dirty="0">
                              <a:solidFill>
                                <a:schemeClr val="tx1">
                                  <a:lumMod val="65000"/>
                                  <a:lumOff val="35000"/>
                                </a:schemeClr>
                              </a:solidFill>
                              <a:latin typeface="Cambria Math"/>
                            </a:rPr>
                            <m:t>𝑡</m:t>
                          </m:r>
                          <m:r>
                            <a:rPr lang="en-US" altLang="ko-KR" sz="2000" i="1" dirty="0">
                              <a:solidFill>
                                <a:schemeClr val="tx1">
                                  <a:lumMod val="65000"/>
                                  <a:lumOff val="35000"/>
                                </a:schemeClr>
                              </a:solidFill>
                              <a:latin typeface="Cambria Math"/>
                            </a:rPr>
                            <m:t>+∆</m:t>
                          </m:r>
                          <m:r>
                            <a:rPr lang="en-US" altLang="ko-KR" sz="2000" i="1" dirty="0">
                              <a:solidFill>
                                <a:schemeClr val="tx1">
                                  <a:lumMod val="65000"/>
                                  <a:lumOff val="35000"/>
                                </a:schemeClr>
                              </a:solidFill>
                              <a:latin typeface="Cambria Math"/>
                              <a:ea typeface="Cambria Math"/>
                            </a:rPr>
                            <m:t>𝑡</m:t>
                          </m:r>
                        </m:e>
                      </m:d>
                      <m:r>
                        <a:rPr lang="en-US" altLang="ko-KR" sz="2000" i="1" dirty="0">
                          <a:solidFill>
                            <a:schemeClr val="tx1">
                              <a:lumMod val="65000"/>
                              <a:lumOff val="35000"/>
                            </a:schemeClr>
                          </a:solidFill>
                          <a:latin typeface="Cambria Math"/>
                        </a:rPr>
                        <m:t>=</m:t>
                      </m:r>
                      <m:sSub>
                        <m:sSubPr>
                          <m:ctrlPr>
                            <a:rPr lang="en-US" altLang="ko-KR" sz="2000" i="1" dirty="0">
                              <a:solidFill>
                                <a:schemeClr val="tx1">
                                  <a:lumMod val="65000"/>
                                  <a:lumOff val="35000"/>
                                </a:schemeClr>
                              </a:solidFill>
                              <a:latin typeface="Cambria Math" panose="02040503050406030204" pitchFamily="18" charset="0"/>
                            </a:rPr>
                          </m:ctrlPr>
                        </m:sSubPr>
                        <m:e>
                          <m:r>
                            <a:rPr lang="en-US" altLang="ko-KR" sz="2000" b="1" i="1" dirty="0">
                              <a:solidFill>
                                <a:schemeClr val="tx1">
                                  <a:lumMod val="65000"/>
                                  <a:lumOff val="35000"/>
                                </a:schemeClr>
                              </a:solidFill>
                              <a:latin typeface="Cambria Math"/>
                            </a:rPr>
                            <m:t>𝐩</m:t>
                          </m:r>
                        </m:e>
                        <m:sub>
                          <m:r>
                            <a:rPr lang="en-US" altLang="ko-KR" sz="2000" i="1" dirty="0">
                              <a:solidFill>
                                <a:schemeClr val="tx1">
                                  <a:lumMod val="65000"/>
                                  <a:lumOff val="35000"/>
                                </a:schemeClr>
                              </a:solidFill>
                              <a:latin typeface="Cambria Math"/>
                            </a:rPr>
                            <m:t>𝑡</m:t>
                          </m:r>
                        </m:sub>
                      </m:sSub>
                      <m:r>
                        <a:rPr lang="en-US" altLang="ko-KR" sz="2000" i="1" dirty="0">
                          <a:solidFill>
                            <a:schemeClr val="tx1">
                              <a:lumMod val="65000"/>
                              <a:lumOff val="35000"/>
                            </a:schemeClr>
                          </a:solidFill>
                          <a:latin typeface="Cambria Math"/>
                        </a:rPr>
                        <m:t>+</m:t>
                      </m:r>
                      <m:nary>
                        <m:naryPr>
                          <m:ctrlPr>
                            <a:rPr lang="en-US" altLang="ko-KR" sz="2000" i="1" dirty="0">
                              <a:solidFill>
                                <a:schemeClr val="tx1">
                                  <a:lumMod val="65000"/>
                                  <a:lumOff val="35000"/>
                                </a:schemeClr>
                              </a:solidFill>
                              <a:latin typeface="Cambria Math" panose="02040503050406030204" pitchFamily="18" charset="0"/>
                            </a:rPr>
                          </m:ctrlPr>
                        </m:naryPr>
                        <m:sub>
                          <m:r>
                            <m:rPr>
                              <m:brk m:alnAt="23"/>
                            </m:rPr>
                            <a:rPr lang="en-US" altLang="ko-KR" sz="2000" i="1" dirty="0">
                              <a:solidFill>
                                <a:schemeClr val="tx1">
                                  <a:lumMod val="65000"/>
                                  <a:lumOff val="35000"/>
                                </a:schemeClr>
                              </a:solidFill>
                              <a:latin typeface="Cambria Math"/>
                            </a:rPr>
                            <m:t>𝑡</m:t>
                          </m:r>
                        </m:sub>
                        <m:sup>
                          <m:r>
                            <a:rPr lang="en-US" altLang="ko-KR" sz="2000" i="1" dirty="0">
                              <a:solidFill>
                                <a:schemeClr val="tx1">
                                  <a:lumMod val="65000"/>
                                  <a:lumOff val="35000"/>
                                </a:schemeClr>
                              </a:solidFill>
                              <a:latin typeface="Cambria Math"/>
                            </a:rPr>
                            <m:t>𝑡</m:t>
                          </m:r>
                          <m:r>
                            <a:rPr lang="en-US" altLang="ko-KR" sz="2000" i="1" dirty="0">
                              <a:solidFill>
                                <a:schemeClr val="tx1">
                                  <a:lumMod val="65000"/>
                                  <a:lumOff val="35000"/>
                                </a:schemeClr>
                              </a:solidFill>
                              <a:latin typeface="Cambria Math"/>
                            </a:rPr>
                            <m:t>+∆</m:t>
                          </m:r>
                          <m:r>
                            <a:rPr lang="en-US" altLang="ko-KR" sz="2000" i="1" dirty="0">
                              <a:solidFill>
                                <a:schemeClr val="tx1">
                                  <a:lumMod val="65000"/>
                                  <a:lumOff val="35000"/>
                                </a:schemeClr>
                              </a:solidFill>
                              <a:latin typeface="Cambria Math"/>
                              <a:ea typeface="Cambria Math"/>
                            </a:rPr>
                            <m:t>𝑡</m:t>
                          </m:r>
                        </m:sup>
                        <m:e>
                          <m:r>
                            <a:rPr lang="en-US" altLang="ko-KR" sz="2000" b="1" dirty="0">
                              <a:solidFill>
                                <a:schemeClr val="tx1">
                                  <a:lumMod val="65000"/>
                                  <a:lumOff val="35000"/>
                                </a:schemeClr>
                              </a:solidFill>
                              <a:latin typeface="Cambria Math"/>
                            </a:rPr>
                            <m:t>𝐯</m:t>
                          </m:r>
                          <m:r>
                            <a:rPr lang="en-US" altLang="ko-KR" sz="2000" i="1" dirty="0">
                              <a:solidFill>
                                <a:schemeClr val="tx1">
                                  <a:lumMod val="65000"/>
                                  <a:lumOff val="35000"/>
                                </a:schemeClr>
                              </a:solidFill>
                              <a:latin typeface="Cambria Math"/>
                            </a:rPr>
                            <m:t>𝑑𝑡</m:t>
                          </m:r>
                        </m:e>
                      </m:nary>
                    </m:oMath>
                  </m:oMathPara>
                </a14:m>
                <a:endParaRPr lang="ko-KR" altLang="en-US" sz="2000" dirty="0">
                  <a:solidFill>
                    <a:schemeClr val="tx1">
                      <a:lumMod val="65000"/>
                      <a:lumOff val="35000"/>
                    </a:schemeClr>
                  </a:solidFill>
                </a:endParaRPr>
              </a:p>
            </p:txBody>
          </p:sp>
        </mc:Choice>
        <mc:Fallback xmlns="">
          <p:sp>
            <p:nvSpPr>
              <p:cNvPr id="28" name="직사각형 27"/>
              <p:cNvSpPr>
                <a:spLocks noRot="1" noChangeAspect="1" noMove="1" noResize="1" noEditPoints="1" noAdjustHandles="1" noChangeArrowheads="1" noChangeShapeType="1" noTextEdit="1"/>
              </p:cNvSpPr>
              <p:nvPr/>
            </p:nvSpPr>
            <p:spPr>
              <a:xfrm>
                <a:off x="6020906" y="3479913"/>
                <a:ext cx="3236399" cy="792012"/>
              </a:xfrm>
              <a:prstGeom prst="rect">
                <a:avLst/>
              </a:prstGeom>
              <a:blipFill>
                <a:blip r:embed="rId5"/>
                <a:stretch>
                  <a:fillRect t="-150794" b="-228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p:cNvSpPr/>
              <p:nvPr/>
            </p:nvSpPr>
            <p:spPr>
              <a:xfrm>
                <a:off x="6487983" y="4557474"/>
                <a:ext cx="1037271" cy="67666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dirty="0" smtClean="0">
                          <a:solidFill>
                            <a:schemeClr val="tx1">
                              <a:lumMod val="65000"/>
                              <a:lumOff val="35000"/>
                            </a:schemeClr>
                          </a:solidFill>
                          <a:latin typeface="Cambria Math"/>
                        </a:rPr>
                        <m:t>𝐚</m:t>
                      </m:r>
                      <m:r>
                        <a:rPr lang="en-US" altLang="ko-KR" sz="2000" i="1" dirty="0">
                          <a:solidFill>
                            <a:schemeClr val="tx1">
                              <a:lumMod val="65000"/>
                              <a:lumOff val="35000"/>
                            </a:schemeClr>
                          </a:solidFill>
                          <a:latin typeface="Cambria Math"/>
                        </a:rPr>
                        <m:t>=</m:t>
                      </m:r>
                      <m:f>
                        <m:fPr>
                          <m:ctrlPr>
                            <a:rPr lang="en-US" altLang="ko-KR" sz="2000" i="1" dirty="0">
                              <a:solidFill>
                                <a:schemeClr val="tx1">
                                  <a:lumMod val="65000"/>
                                  <a:lumOff val="35000"/>
                                </a:schemeClr>
                              </a:solidFill>
                              <a:latin typeface="Cambria Math" panose="02040503050406030204" pitchFamily="18" charset="0"/>
                            </a:rPr>
                          </m:ctrlPr>
                        </m:fPr>
                        <m:num>
                          <m:r>
                            <a:rPr lang="en-US" altLang="ko-KR" sz="2000" i="1" dirty="0">
                              <a:solidFill>
                                <a:schemeClr val="tx1">
                                  <a:lumMod val="65000"/>
                                  <a:lumOff val="35000"/>
                                </a:schemeClr>
                              </a:solidFill>
                              <a:latin typeface="Cambria Math"/>
                            </a:rPr>
                            <m:t>𝑑</m:t>
                          </m:r>
                          <m:r>
                            <a:rPr lang="en-US" altLang="ko-KR" sz="2000" b="1" dirty="0">
                              <a:solidFill>
                                <a:schemeClr val="tx1">
                                  <a:lumMod val="65000"/>
                                  <a:lumOff val="35000"/>
                                </a:schemeClr>
                              </a:solidFill>
                              <a:latin typeface="Cambria Math"/>
                            </a:rPr>
                            <m:t>𝐯</m:t>
                          </m:r>
                        </m:num>
                        <m:den>
                          <m:r>
                            <a:rPr lang="en-US" altLang="ko-KR" sz="2000" i="1" dirty="0">
                              <a:solidFill>
                                <a:schemeClr val="tx1">
                                  <a:lumMod val="65000"/>
                                  <a:lumOff val="35000"/>
                                </a:schemeClr>
                              </a:solidFill>
                              <a:latin typeface="Cambria Math"/>
                            </a:rPr>
                            <m:t>𝑑𝑡</m:t>
                          </m:r>
                        </m:den>
                      </m:f>
                    </m:oMath>
                  </m:oMathPara>
                </a14:m>
                <a:endParaRPr lang="ko-KR" altLang="en-US" sz="2000" dirty="0">
                  <a:solidFill>
                    <a:schemeClr val="tx1">
                      <a:lumMod val="65000"/>
                      <a:lumOff val="35000"/>
                    </a:schemeClr>
                  </a:solidFill>
                </a:endParaRPr>
              </a:p>
            </p:txBody>
          </p:sp>
        </mc:Choice>
        <mc:Fallback xmlns="">
          <p:sp>
            <p:nvSpPr>
              <p:cNvPr id="29" name="직사각형 28"/>
              <p:cNvSpPr>
                <a:spLocks noRot="1" noChangeAspect="1" noMove="1" noResize="1" noEditPoints="1" noAdjustHandles="1" noChangeArrowheads="1" noChangeShapeType="1" noTextEdit="1"/>
              </p:cNvSpPr>
              <p:nvPr/>
            </p:nvSpPr>
            <p:spPr>
              <a:xfrm>
                <a:off x="6487983" y="4557474"/>
                <a:ext cx="1037271" cy="676660"/>
              </a:xfrm>
              <a:prstGeom prst="rect">
                <a:avLst/>
              </a:prstGeom>
              <a:blipFill>
                <a:blip r:embed="rId6"/>
                <a:stretch>
                  <a:fillRect b="-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직사각형 32"/>
              <p:cNvSpPr/>
              <p:nvPr/>
            </p:nvSpPr>
            <p:spPr>
              <a:xfrm>
                <a:off x="6193388" y="5812020"/>
                <a:ext cx="3188630" cy="79201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dirty="0" smtClean="0">
                          <a:solidFill>
                            <a:schemeClr val="tx1">
                              <a:lumMod val="65000"/>
                              <a:lumOff val="35000"/>
                            </a:schemeClr>
                          </a:solidFill>
                          <a:latin typeface="Cambria Math"/>
                        </a:rPr>
                        <m:t>𝐯</m:t>
                      </m:r>
                      <m:d>
                        <m:dPr>
                          <m:ctrlPr>
                            <a:rPr lang="en-US" altLang="ko-KR" sz="2000" i="1" dirty="0">
                              <a:solidFill>
                                <a:schemeClr val="tx1">
                                  <a:lumMod val="65000"/>
                                  <a:lumOff val="35000"/>
                                </a:schemeClr>
                              </a:solidFill>
                              <a:latin typeface="Cambria Math" panose="02040503050406030204" pitchFamily="18" charset="0"/>
                            </a:rPr>
                          </m:ctrlPr>
                        </m:dPr>
                        <m:e>
                          <m:r>
                            <a:rPr lang="en-US" altLang="ko-KR" sz="2000" i="1" dirty="0">
                              <a:solidFill>
                                <a:schemeClr val="tx1">
                                  <a:lumMod val="65000"/>
                                  <a:lumOff val="35000"/>
                                </a:schemeClr>
                              </a:solidFill>
                              <a:latin typeface="Cambria Math"/>
                            </a:rPr>
                            <m:t>𝑡</m:t>
                          </m:r>
                          <m:r>
                            <a:rPr lang="en-US" altLang="ko-KR" sz="2000" i="1" dirty="0">
                              <a:solidFill>
                                <a:schemeClr val="tx1">
                                  <a:lumMod val="65000"/>
                                  <a:lumOff val="35000"/>
                                </a:schemeClr>
                              </a:solidFill>
                              <a:latin typeface="Cambria Math"/>
                            </a:rPr>
                            <m:t>+∆</m:t>
                          </m:r>
                          <m:r>
                            <a:rPr lang="en-US" altLang="ko-KR" sz="2000" i="1" dirty="0">
                              <a:solidFill>
                                <a:schemeClr val="tx1">
                                  <a:lumMod val="65000"/>
                                  <a:lumOff val="35000"/>
                                </a:schemeClr>
                              </a:solidFill>
                              <a:latin typeface="Cambria Math"/>
                              <a:ea typeface="Cambria Math"/>
                            </a:rPr>
                            <m:t>𝑡</m:t>
                          </m:r>
                        </m:e>
                      </m:d>
                      <m:r>
                        <a:rPr lang="en-US" altLang="ko-KR" sz="2000" i="1" dirty="0">
                          <a:solidFill>
                            <a:schemeClr val="tx1">
                              <a:lumMod val="65000"/>
                              <a:lumOff val="35000"/>
                            </a:schemeClr>
                          </a:solidFill>
                          <a:latin typeface="Cambria Math"/>
                        </a:rPr>
                        <m:t>=</m:t>
                      </m:r>
                      <m:sSub>
                        <m:sSubPr>
                          <m:ctrlPr>
                            <a:rPr lang="en-US" altLang="ko-KR" sz="2000" i="1" dirty="0">
                              <a:solidFill>
                                <a:schemeClr val="tx1">
                                  <a:lumMod val="65000"/>
                                  <a:lumOff val="35000"/>
                                </a:schemeClr>
                              </a:solidFill>
                              <a:latin typeface="Cambria Math" panose="02040503050406030204" pitchFamily="18" charset="0"/>
                            </a:rPr>
                          </m:ctrlPr>
                        </m:sSubPr>
                        <m:e>
                          <m:r>
                            <a:rPr lang="en-US" altLang="ko-KR" sz="2000" b="1" dirty="0">
                              <a:solidFill>
                                <a:schemeClr val="tx1">
                                  <a:lumMod val="65000"/>
                                  <a:lumOff val="35000"/>
                                </a:schemeClr>
                              </a:solidFill>
                              <a:latin typeface="Cambria Math"/>
                            </a:rPr>
                            <m:t>𝐯</m:t>
                          </m:r>
                        </m:e>
                        <m:sub>
                          <m:r>
                            <a:rPr lang="en-US" altLang="ko-KR" sz="2000" i="1" dirty="0">
                              <a:solidFill>
                                <a:schemeClr val="tx1">
                                  <a:lumMod val="65000"/>
                                  <a:lumOff val="35000"/>
                                </a:schemeClr>
                              </a:solidFill>
                              <a:latin typeface="Cambria Math"/>
                            </a:rPr>
                            <m:t>𝑡</m:t>
                          </m:r>
                        </m:sub>
                      </m:sSub>
                      <m:r>
                        <a:rPr lang="en-US" altLang="ko-KR" sz="2000" i="1" dirty="0">
                          <a:solidFill>
                            <a:schemeClr val="tx1">
                              <a:lumMod val="65000"/>
                              <a:lumOff val="35000"/>
                            </a:schemeClr>
                          </a:solidFill>
                          <a:latin typeface="Cambria Math"/>
                        </a:rPr>
                        <m:t>+</m:t>
                      </m:r>
                      <m:nary>
                        <m:naryPr>
                          <m:ctrlPr>
                            <a:rPr lang="en-US" altLang="ko-KR" sz="2000" i="1" dirty="0">
                              <a:solidFill>
                                <a:schemeClr val="tx1">
                                  <a:lumMod val="65000"/>
                                  <a:lumOff val="35000"/>
                                </a:schemeClr>
                              </a:solidFill>
                              <a:latin typeface="Cambria Math" panose="02040503050406030204" pitchFamily="18" charset="0"/>
                            </a:rPr>
                          </m:ctrlPr>
                        </m:naryPr>
                        <m:sub>
                          <m:r>
                            <m:rPr>
                              <m:brk m:alnAt="23"/>
                            </m:rPr>
                            <a:rPr lang="en-US" altLang="ko-KR" sz="2000" i="1" dirty="0">
                              <a:solidFill>
                                <a:schemeClr val="tx1">
                                  <a:lumMod val="65000"/>
                                  <a:lumOff val="35000"/>
                                </a:schemeClr>
                              </a:solidFill>
                              <a:latin typeface="Cambria Math"/>
                            </a:rPr>
                            <m:t>𝑡</m:t>
                          </m:r>
                        </m:sub>
                        <m:sup>
                          <m:r>
                            <a:rPr lang="en-US" altLang="ko-KR" sz="2000" i="1" dirty="0">
                              <a:solidFill>
                                <a:schemeClr val="tx1">
                                  <a:lumMod val="65000"/>
                                  <a:lumOff val="35000"/>
                                </a:schemeClr>
                              </a:solidFill>
                              <a:latin typeface="Cambria Math"/>
                            </a:rPr>
                            <m:t>𝑡</m:t>
                          </m:r>
                          <m:r>
                            <a:rPr lang="en-US" altLang="ko-KR" sz="2000" i="1" dirty="0">
                              <a:solidFill>
                                <a:schemeClr val="tx1">
                                  <a:lumMod val="65000"/>
                                  <a:lumOff val="35000"/>
                                </a:schemeClr>
                              </a:solidFill>
                              <a:latin typeface="Cambria Math"/>
                            </a:rPr>
                            <m:t>+∆</m:t>
                          </m:r>
                          <m:r>
                            <a:rPr lang="en-US" altLang="ko-KR" sz="2000" i="1" dirty="0">
                              <a:solidFill>
                                <a:schemeClr val="tx1">
                                  <a:lumMod val="65000"/>
                                  <a:lumOff val="35000"/>
                                </a:schemeClr>
                              </a:solidFill>
                              <a:latin typeface="Cambria Math"/>
                              <a:ea typeface="Cambria Math"/>
                            </a:rPr>
                            <m:t>𝑡</m:t>
                          </m:r>
                        </m:sup>
                        <m:e>
                          <m:r>
                            <a:rPr lang="en-US" altLang="ko-KR" sz="2000" b="1" dirty="0">
                              <a:solidFill>
                                <a:schemeClr val="tx1">
                                  <a:lumMod val="65000"/>
                                  <a:lumOff val="35000"/>
                                </a:schemeClr>
                              </a:solidFill>
                              <a:latin typeface="Cambria Math"/>
                            </a:rPr>
                            <m:t>𝐚</m:t>
                          </m:r>
                          <m:r>
                            <a:rPr lang="en-US" altLang="ko-KR" sz="2000" i="1" dirty="0">
                              <a:solidFill>
                                <a:schemeClr val="tx1">
                                  <a:lumMod val="65000"/>
                                  <a:lumOff val="35000"/>
                                </a:schemeClr>
                              </a:solidFill>
                              <a:latin typeface="Cambria Math"/>
                            </a:rPr>
                            <m:t>𝑑𝑡</m:t>
                          </m:r>
                        </m:e>
                      </m:nary>
                    </m:oMath>
                  </m:oMathPara>
                </a14:m>
                <a:endParaRPr lang="ko-KR" altLang="en-US" sz="2000" dirty="0">
                  <a:solidFill>
                    <a:schemeClr val="tx1">
                      <a:lumMod val="65000"/>
                      <a:lumOff val="35000"/>
                    </a:schemeClr>
                  </a:solidFill>
                </a:endParaRPr>
              </a:p>
            </p:txBody>
          </p:sp>
        </mc:Choice>
        <mc:Fallback xmlns="">
          <p:sp>
            <p:nvSpPr>
              <p:cNvPr id="33" name="직사각형 32"/>
              <p:cNvSpPr>
                <a:spLocks noRot="1" noChangeAspect="1" noMove="1" noResize="1" noEditPoints="1" noAdjustHandles="1" noChangeArrowheads="1" noChangeShapeType="1" noTextEdit="1"/>
              </p:cNvSpPr>
              <p:nvPr/>
            </p:nvSpPr>
            <p:spPr>
              <a:xfrm>
                <a:off x="6193388" y="5812020"/>
                <a:ext cx="3188630" cy="792012"/>
              </a:xfrm>
              <a:prstGeom prst="rect">
                <a:avLst/>
              </a:prstGeom>
              <a:blipFill>
                <a:blip r:embed="rId7"/>
                <a:stretch>
                  <a:fillRect t="-150794" b="-2301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50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7">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29"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vl="1"/>
            <a:r>
              <a:rPr lang="en-US" altLang="ko-KR" sz="3600" b="1" dirty="0">
                <a:latin typeface="Tahoma" panose="020B0604030504040204" pitchFamily="34" charset="0"/>
                <a:ea typeface="Tahoma" panose="020B0604030504040204" pitchFamily="34" charset="0"/>
                <a:cs typeface="Tahoma" panose="020B0604030504040204" pitchFamily="34" charset="0"/>
              </a:rPr>
              <a:t>Numerical Model</a:t>
            </a:r>
          </a:p>
        </p:txBody>
      </p:sp>
      <p:sp>
        <p:nvSpPr>
          <p:cNvPr id="3076" name="슬라이드 번호 개체 틀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itchFamily="50" charset="-127"/>
                <a:ea typeface="굴림" pitchFamily="50" charset="-127"/>
              </a:defRPr>
            </a:lvl1pPr>
            <a:lvl2pPr marL="742950" indent="-285750" eaLnBrk="0" hangingPunct="0">
              <a:defRPr kumimoji="1" sz="1600" b="1">
                <a:solidFill>
                  <a:schemeClr val="tx1"/>
                </a:solidFill>
                <a:latin typeface="굴림" pitchFamily="50" charset="-127"/>
                <a:ea typeface="굴림" pitchFamily="50" charset="-127"/>
              </a:defRPr>
            </a:lvl2pPr>
            <a:lvl3pPr marL="1143000" indent="-228600" eaLnBrk="0" hangingPunct="0">
              <a:defRPr kumimoji="1" sz="1600" b="1">
                <a:solidFill>
                  <a:schemeClr val="tx1"/>
                </a:solidFill>
                <a:latin typeface="굴림" pitchFamily="50" charset="-127"/>
                <a:ea typeface="굴림" pitchFamily="50" charset="-127"/>
              </a:defRPr>
            </a:lvl3pPr>
            <a:lvl4pPr marL="1600200" indent="-228600" eaLnBrk="0" hangingPunct="0">
              <a:defRPr kumimoji="1" sz="1600" b="1">
                <a:solidFill>
                  <a:schemeClr val="tx1"/>
                </a:solidFill>
                <a:latin typeface="굴림" pitchFamily="50" charset="-127"/>
                <a:ea typeface="굴림" pitchFamily="50" charset="-127"/>
              </a:defRPr>
            </a:lvl4pPr>
            <a:lvl5pPr marL="2057400" indent="-228600" eaLnBrk="0" hangingPunct="0">
              <a:defRPr kumimoji="1" sz="1600" b="1">
                <a:solidFill>
                  <a:schemeClr val="tx1"/>
                </a:solidFill>
                <a:latin typeface="굴림" pitchFamily="50" charset="-127"/>
                <a:ea typeface="굴림" pitchFamily="50" charset="-127"/>
              </a:defRPr>
            </a:lvl5pPr>
            <a:lvl6pPr marL="25146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6pPr>
            <a:lvl7pPr marL="29718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7pPr>
            <a:lvl8pPr marL="34290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8pPr>
            <a:lvl9pPr marL="3886200" indent="-228600" algn="ctr" eaLnBrk="0" fontAlgn="base" hangingPunct="0">
              <a:spcBef>
                <a:spcPct val="50000"/>
              </a:spcBef>
              <a:spcAft>
                <a:spcPct val="0"/>
              </a:spcAft>
              <a:defRPr kumimoji="1" sz="1600" b="1">
                <a:solidFill>
                  <a:schemeClr val="tx1"/>
                </a:solidFill>
                <a:latin typeface="굴림" pitchFamily="50" charset="-127"/>
                <a:ea typeface="굴림" pitchFamily="50" charset="-127"/>
              </a:defRPr>
            </a:lvl9pPr>
          </a:lstStyle>
          <a:p>
            <a:pPr eaLnBrk="1" hangingPunct="1"/>
            <a:fld id="{459EBFD1-6455-42AB-AB92-4388B185118F}" type="slidenum">
              <a:rPr lang="en-US" altLang="ko-KR" sz="1200" b="0"/>
              <a:pPr eaLnBrk="1" hangingPunct="1"/>
              <a:t>9</a:t>
            </a:fld>
            <a:endParaRPr lang="en-US" altLang="ko-KR" sz="1200" b="0"/>
          </a:p>
        </p:txBody>
      </p:sp>
      <mc:AlternateContent xmlns:mc="http://schemas.openxmlformats.org/markup-compatibility/2006" xmlns:a14="http://schemas.microsoft.com/office/drawing/2010/main">
        <mc:Choice Requires="a14">
          <p:sp>
            <p:nvSpPr>
              <p:cNvPr id="3077" name="내용 개체 틀 2"/>
              <p:cNvSpPr>
                <a:spLocks noGrp="1"/>
              </p:cNvSpPr>
              <p:nvPr>
                <p:ph idx="1"/>
              </p:nvPr>
            </p:nvSpPr>
            <p:spPr>
              <a:xfrm>
                <a:off x="596349" y="1143000"/>
                <a:ext cx="10124660" cy="5105400"/>
              </a:xfrm>
            </p:spPr>
            <p:txBody>
              <a:bodyPr/>
              <a:lstStyle/>
              <a:p>
                <a:r>
                  <a:rPr lang="en-US" altLang="ko-KR" dirty="0">
                    <a:ea typeface="맑은 고딕" panose="020B0503020000020004" pitchFamily="50" charset="-127"/>
                  </a:rPr>
                  <a:t>Numerical Integration</a:t>
                </a:r>
              </a:p>
              <a:p>
                <a:pPr lvl="1"/>
                <a:r>
                  <a:rPr lang="en-US" altLang="ko-KR" dirty="0">
                    <a:ea typeface="맑은 고딕" panose="020B0503020000020004" pitchFamily="50" charset="-127"/>
                  </a:rPr>
                  <a:t>If </a:t>
                </a:r>
                <a14:m>
                  <m:oMath xmlns:m="http://schemas.openxmlformats.org/officeDocument/2006/math">
                    <m:r>
                      <a:rPr lang="en-US" altLang="ko-KR" i="1" smtClean="0">
                        <a:latin typeface="Cambria Math"/>
                        <a:ea typeface="Cambria Math"/>
                      </a:rPr>
                      <m:t>∆</m:t>
                    </m:r>
                    <m:r>
                      <a:rPr lang="en-US" altLang="ko-KR" b="0" i="1" smtClean="0">
                        <a:latin typeface="Cambria Math"/>
                        <a:ea typeface="Cambria Math"/>
                      </a:rPr>
                      <m:t>𝑡</m:t>
                    </m:r>
                  </m:oMath>
                </a14:m>
                <a:r>
                  <a:rPr lang="en-US" altLang="ko-KR" dirty="0">
                    <a:ea typeface="맑은 고딕" panose="020B0503020000020004" pitchFamily="50" charset="-127"/>
                  </a:rPr>
                  <a:t> sufficiently small,</a:t>
                </a:r>
                <a:br>
                  <a:rPr lang="en-US" altLang="ko-KR" dirty="0">
                    <a:ea typeface="맑은 고딕" panose="020B0503020000020004" pitchFamily="50" charset="-127"/>
                  </a:rPr>
                </a:br>
                <a:br>
                  <a:rPr lang="en-US" altLang="ko-KR" sz="2800" dirty="0"/>
                </a:br>
                <a:br>
                  <a:rPr lang="en-US" altLang="ko-KR" sz="900" dirty="0"/>
                </a:br>
                <a:endParaRPr lang="en-US" altLang="ko-KR" dirty="0">
                  <a:ea typeface="맑은 고딕" panose="020B0503020000020004" pitchFamily="50" charset="-127"/>
                </a:endParaRPr>
              </a:p>
              <a:p>
                <a:pPr lvl="1"/>
                <a:r>
                  <a:rPr lang="en-US" altLang="ko-KR" dirty="0">
                    <a:ea typeface="맑은 고딕" panose="020B0503020000020004" pitchFamily="50" charset="-127"/>
                  </a:rPr>
                  <a:t>We can calculate approximations </a:t>
                </a:r>
                <a:r>
                  <a:rPr lang="en-US" altLang="ko-KR" dirty="0"/>
                  <a:t>of the integration </a:t>
                </a:r>
                <a:r>
                  <a:rPr lang="en-US" altLang="ko-KR" dirty="0">
                    <a:ea typeface="맑은 고딕" panose="020B0503020000020004" pitchFamily="50" charset="-127"/>
                  </a:rPr>
                  <a:t>for next position and velocity</a:t>
                </a:r>
              </a:p>
              <a:p>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a:p>
                <a:pPr lvl="1"/>
                <a:endParaRPr lang="en-US" altLang="ko-KR" dirty="0">
                  <a:ea typeface="맑은 고딕" panose="020B0503020000020004" pitchFamily="50" charset="-127"/>
                </a:endParaRPr>
              </a:p>
            </p:txBody>
          </p:sp>
        </mc:Choice>
        <mc:Fallback xmlns="">
          <p:sp>
            <p:nvSpPr>
              <p:cNvPr id="3077" name="내용 개체 틀 2"/>
              <p:cNvSpPr>
                <a:spLocks noGrp="1" noRot="1" noChangeAspect="1" noMove="1" noResize="1" noEditPoints="1" noAdjustHandles="1" noChangeArrowheads="1" noChangeShapeType="1" noTextEdit="1"/>
              </p:cNvSpPr>
              <p:nvPr>
                <p:ph idx="1"/>
              </p:nvPr>
            </p:nvSpPr>
            <p:spPr>
              <a:xfrm>
                <a:off x="596349" y="1143000"/>
                <a:ext cx="10124660" cy="5105400"/>
              </a:xfrm>
              <a:blipFill>
                <a:blip r:embed="rId3"/>
                <a:stretch>
                  <a:fillRect l="-627" t="-744"/>
                </a:stretch>
              </a:blipFill>
            </p:spPr>
            <p:txBody>
              <a:bodyPr/>
              <a:lstStyle/>
              <a:p>
                <a:r>
                  <a:rPr lang="ko-KR" altLang="en-US">
                    <a:noFill/>
                  </a:rPr>
                  <a:t> </a:t>
                </a:r>
              </a:p>
            </p:txBody>
          </p:sp>
        </mc:Fallback>
      </mc:AlternateContent>
      <p:sp>
        <p:nvSpPr>
          <p:cNvPr id="14339" name="AutoShape 7" descr="data:image/png;base64,iVBORw0KGgoAAAANSUhEUgAAAW4AAACJCAMAAAA7SiIzAAAA+VBMVEX/////mQCzs7MAAACvr6//kgD/lwDm5ub/sFj/lQD/kQD/lgCwsLD/nwD/mwDBwcHS0tL/3b7i4uLIyMjt7e3/xIf/1q2/v7/5+fnr6+tJSUkLCwt4eHiIiIi4uLipqan/+PDmigD/69cnJydxRABQUFD/48fSfgDQ0NDa2tqVlZX/wH2YWwCLVABwcHBBQUHGdwA2IAD/zZv/pTb/uGthOgBbW1v/+fKnZABlZWXwkAD/rE2EhIS0bAD/unD/oSIsGgD/06f/y5UuLi7/qUNRMQD/799AJgB9SwBLLQAkFgD/sV+taAAbGxsTDADXsIxmPQDgqGyPVgB6/xX4AAAQ0ElEQVR4nO2deUPiPhPHqaXFFlpOBVcFvBDwvtZbvI919bfPvv8X8yRt06ZJmqQVtyh8/1GgVz4Mk5lk0mYyE0000USjouP28XHa1/Dt1e7czLze2yaScj+9sV9+TPuyvqHa5Zl7w9SMvK7rChL4P29opnawMWE+RHVmBoB0gNmVFWDPG6ayUZ64lyGoc2jQqIHOjs4s7KWe17TpctoX+8X1uJHX8jRqaNvPqrpp26H3dE07XE77kr+uOudmnmHXUPaSCvS+a4WBK3nzYDbty/6amrW1CNbQuF9URy9LFvGJruX30770rycubMXeVZGeFcLAFd3QJ8BjqTPgwQa439VAv0mPAoArk15TWu1XkwtbsU5UXNfrpEcBLuV+EorL6cZkByOBzlRC4aDQBW7OpN2Qr6D2vSaArVirJG5V/Uu5cMUYTKJCkWYFfkRBQSClS9qFTwxcoENTBDsIAkk9UUGhYhy0027RCKs9MMS0sSCQ1CojKOyk3aiR1TJrbITG/R6JW1VPiLx+4lAiVRa7bSBrk0NbVX+tkwauTafdsJHUvoTbVhhBIKFdOkI5mAzNUrqVo80KAnE9UN0lcChKO+3WjZokaUcEgYGWKOOGvPV22u0bLUnSVqwnPu0thnFPeJOalaRtXwqMO2pHXZ/4b18dSdqKLaD9m+VKXN6DtBs5MnqUpS0IAtVrtitxlD9Iu5mjIlsm3oYSBYFUzI3LeE27naOhc9F4q2/cR3zaRxzjBtImczxAt8IBVyRRR3km2N+cjJ9klmUdN+Rt/+XQjggCA+n5SXgi7bgdWWfRDkW8d37sh082JIZcw8DXr9m0L3n9pCdtzItQ4rgST7b1m0WbFwRivNtptzhVDWK5EgRceaZxc4NAX+PtTm44UYltkVMFgawlcgJNEAT6Gufo5JjjuO3NP5u7Z5A5C7pt7YYndURBIJJup93o9DTDwe3lNA9bl0u2xTB028Yz+r+Sxg28903arU5Lx7wEx8Ksd+/5ZP2MYm6d/YkRBCLp+bSbnZZ4xq0oZF/4frS5u2SFnIu1vicfBCIZY5rLc43bXmdH1y9bl+tBeYMXFO5JuxKHd9oNT0f7POPmjo9g079OUCgXBPq4x9N7K7yY297i4F7Ct7SW5PtJR+MZnJS5I4HcwVbCmGPZNpA2jsXf59yE0pqPph3PVdPSz9Nu+79Xmz9aonOMe/WDuBWznXbr/7m4HWVkYOJok+M94EJioczxiwUP+ItvJAOTMOq8Zg6mN2bE+l9RqHojkynBf2qgmzmfHkmdI90jnb9ebczc7s92lsMzKQJfIh+YBLA1fUN2/KlamBIpCzBXs4VCNpfJzGp6asrn3Z+rBoVuvqAZuj04OH89vAJsb2bLnc7yY7vNmaua5U8rxAlMXGmDGFMHuawcbvCtOLjjzoEkEkXXIZu3B/fn04eOzQKuy8uPjwmmAKcFa8tiBiZ6zNwlVdzIbHGrde31Htjrhpy9xpNg+p1XUcIITGIvCqkLcU816/Xm1Mdws7gCsgrg6jrZG89gh8eVrWU+7piBiXYV9/wlsfNGVi6Fm+EINCOvuA52Q9LBfp5u+A2IF5hoG7HPL+G82bjZ3ZfvYGcg17LjYEepyOKQXzkVKzAxDuOfvxEL943pO1joCKaBg53Z378pA0fw+OmOYBgSVJfECUyS1bbK0nZwP3oO9guAZepYUO9gcVaXkYGJmWjxe1HWeUPcX12CnjLOiImRbCGfdF/5HXCXBT1ljMAk4dxMRdZ5fwfct0MLTBIad6Y2Trg3hhaYJB1LlQ5NvgPuV0FgEnGTAUch49aTLgEZK9z80VdFWdrdPIoITsKBiXGb9BLidJUdkG6D5CXR4NAoSFjUbduWdbZ+8rxH4Q4HJlrikj9J2m5WabopJEh0dJCWg+wRJI+dzx/qGJbk6l4hc2XpcushOjBJPg3WjIMb69n9MSeIXzPy9sH0K8APh5oeE1/MJyvGCJvtGPru5p9frMBES3wJSXGTQvi9NB8k+dMgxb9x8I9KGiq9+imADgx9/ffzExGYJK+IkhiClcJN08fwa4Y+uIdDV671p+X7Y+MOmIc1crg95MjfOMOFcNoAzhpA5KkAT4abATx9Z6J4Fh24c8N15yCYGRV3Hn92BIK2z9Z/bx2l3FUqYYfhDHYD6/WCleWRDFa45YEkZwh6affk2ct9Qp/+o0BQC/yxphnK4Hz6Cs58lTtfIxSXWgFle4Hg5moo+g6VuyYv1o6FG0Ybt6MVbcQRvz4QyIJZzuUWK7U8wXEnL/cbpyReMHemnK1Gj5oQaWVCYxurMRP+MhGFXimCKbxeNWlt/FgNwAom4hWLHisJFNoyaW289FT8d8DdEQTeFmNZMLuvTLrMvTdOk2eCgkzFZi579xS+4ZRuJPLeEkWZ3we3KM/hTlY+hxPLZMvcZXN4B/fxaCSHySWaX+BNxZOVD1qSKYaYZT1Axr8v7RuaRKGJFXHTErqvBDLju2/pwARL4iMKVxW30NotXB3Ruir+sjPBrV6pG4+asaPByvBKMpll2ZpuHxBl2Wl+CcK+8oSDm16SbcYtypToKQvZbEEGN/9bIH8KNhz/PnRKDFFN7GfwJSUYNYnTV0LFfayFnFWXhl5Oz674Bt3CvTML8WndwkfyyifW8gXzMEatoITr/hzcEWKVMWt51C0MoTxcmOj84vBmLs7Jm/ezbcmzSyQ5/xQ3WxGLH5xuwVthJv1TEIUmfzi4mTfphhmPNrjaB+GBUP9lhWoBzF3vr1vfPTIymQJfA+gX3LUSs2UyUxAV1MfrK33iwSwA73oTFOB/cQm8CedxLaq6FfemA4SSzwF9XQkm0Hhrz1gPWIghXUm77SlIEJvwFjCw+0ppJS1S/tIS3CSduzxn6UO4nen7Wo7UHFCtVms0GBdLbcx5N9Mg366FD0aduiE4WXhT6vBMUU3gLxy2eXeij7oJgZTyTkdZ5EQlU81qKXy9LTJu4bybqZDvV8MNJ0/dqoQ+bpC7E5v2OJ8HonDz7//K7Sv/fgS36SSg/DS+AFL4IkacTIuynHephSgFAjd56iyBm5ODwU3lxnso3IJRWF5f+fKBvtKbvJe56UPd/5V/B9z8B4pYbNLvR1u/12VvQcqSa9w07mYTtCb8ZsG/6HRxF3zBTXtZ/yUFOdiSxs03b6qvvP6zebmkWBF3hZWVPh3RZug6GsS72d5I4C756oJed66LXtEmE2zJwM01b+zG/0/PJ7vunWA/mN8owapXJm6KYHEUcLMs1dEcuWUxaktXvGoqp698gJ6DecvdhDLQyHgEbuLd5rfCzZ1lOFsnPAfAjsu241u77heEy1l3/Vvh5qeW5N0ZTx4eHl5enp729q6vr3/9esfu6CN7z92gKoWNm6j28UF8E9yxSo85tT6SeQ9WwUl1M9Vut1rHrh+EAVOop0y5q6z66oW2jI87xrMueGuJJXFjBZx03I0HVs16tVTBcu8RCQSJ/DQ+7hhPcuFVssnhNrGbv/LTnGax28OHMkYkzSl8GLf8w0U+jDt0Wx8KN0jb8SwHpvHNEXEmw8Qt//hETu2JzB28w7f1Idtc6NVquQpRy5adaowC7iE6E/jA8n+CWzfa3DbnWE0tFEcA9xAjE6gZuXV/vNliCdzEE3Pk0hxE8DvhzpxLdZcfw00WEkbgJq5/Ktv4frgzBzJPCOXN7whxU/eQjoebbfRfFbfUYxQ/gpu+s6NcEo9wk4te2bgLCXGHZ47+Ae62RHZpPUTjjij08WnTk8HsAdhuhO+mtm6wuBTZuKfqvdC4KBUUVf3Pe6zDYgOwpdCkXmLcmbbYvpPjNhlT74zphWYhS+U+3hgVVVRYzNVyReK9Vi4CdxDJtRqsUweBXp2JO5g0KGTxgezkuDPHtsh/J8bNvPe/3OKc1py3eW2KaBqcQSaYIMPj3DQvy8QdiI0bP8uQcGeOB6KyQR7u6N10k/ncFqkK76m5YIdeM8uYrfI3xTh8CdyZzDQ//k6GWzfYld+8wgdHhXppLrxLrVeFRo1PEjq/b5Dtd3GXShU+YIULDf6p4XQGr/AhG3ImOXLLeiaONvhzxZzb3UXOFRsHEcW4dFmPp+jaHqhGrdIrVYv1ehOqXqyWemTVDrfuBn4+F/2x8wVzy3VqvBMR9iHSrMbpMK2n2Lj12KtIxkuPHAfOW7nNxp03xvFxW7F0ZUYZOG/xHxO3ds6p6ndKAjGXUfN+pjXvFznnl9nV5lDW1231sQIzvLav0ez3MceZy/b7RG5DqhEq4wte1ZwLwy5rjrhQ+B52Yvdz5GKC4sDcXDhXjVJHiTBw3voRlmnzV8u7+634jLbVHefvoqo6f0uqeur801PVNfcfd250reEfoYV2vnCPhl6fui+5wLuqivFuqqp32Dt335+V0JFVtY9f+pv/fwt9vuC8zKINwQEveKfHFGHgvBJkamPdnG5zT4L2REwWPKh9dT7j/aM6ZQ9vHv8G2PiiD0je+UdA2fWaqu70+zuoqWCb0/4F+HLCM4thlUK46z7uH+jCXN7g218BAq8X0baQcBe9KPifu5e/7Z61pnrWI6PHe1aXyXuWDglbG4gWKDjta5x6V8nADSHW4PsetayLHVhlER3Bw5317PrC2QF+4KT+b+pPzvmjcUM7rcx75rrofbvb3pcOBNn6Ry547/fR9/PmXP8P71IkVbZp4BFFgzRu3ciLlxGrKnSQXXXFe03jbkALqfo/45bHvVvNoSN4uO/UH+4O/X7P3c+xxFzVt0GG+LgzPz1XtuhdYNG9XnfHerAvwp1Dv9OKqm7Da42V8YCYkAIuiRvAlrkfmPv1t/zf3IK6A4f9mqc+bmjI/XkPpfP7VO8umnPYEVzcDcyJO/oJtjxt8TxJhof7Z6lbRZ4MWTf4GSLrPgWmveI7ZoR70T8cQN1HrjyOZgdmPjZuXbPlbr4GHPHi4mnQBS34x/Jxwzb4GEBXeed8vNPzj+DizlGmtO0eKPwlEBL57jX/Eubn57GjNaAZt3z4BedzuIEPGH7bK5kEWj40DZ3EPf/+/uv6+npv7+np5eXh4ejoz+rqH2TY5rlspO21yneCC+rKwjbQDoYbth0PLyqtbdiwEjqCi7uGLDFQo3mxo/JNLBr3ytrajzfoEqAWkRGgEApYbrXa9OkX0OdY5PIWOnQctW8OcOKKUxdo0XJZ27fyC7XBBfb72eAXT/vuTAazIj/M7r15XjXw3X5b3fi45sa+8PcfNRSQEfrultf1Ad89V6k0g0CD+A0C3JVKpbqCX/VCjKiE0uPtvbM+nCc9b5iDmVh3ISC7biHuO2+DC9QYH/dpEKoX3Z0cdBWukQlwo67P6yr9eAh0mQsXFxcLyNw9313DzftDuIGOy1cDeGtyFnNAWjPtQ+nl8Eh+T+9fowA3+H8BPlTRj4B93ADNDlxVsOJuDbzrHfA3uTVsZ1ql0PdN4m5se98GikxQVLnmoVzx/qKuEuvhP4wb6rizf3Wgm5rmLMhHy/JN4+DwttxOcLzYuJ0uCAqldEGa00S/cNc31dFLXlpZCu3DSHPCgWDL/XZyqJ9AYSnCXcVSn2HgdtV+7JT3b2/h84KdJ+q2Ex+JxE0m8Y76IQPN3oX6JCz0yDmxyDY6Ys/J4k+5gxbdEG4qiX/zTnPhXUHN/VEt+Bfk9fLIc2X8WAY2JVFg8qmqEVlXw3ujgX/QILeq4YNa+IsMMULeECV14NCuiBNhb4Y+cN+sYdvNhT7HLpW66okmmmiij+r/wDULY8ODjToAAAAASUVORK5CYII="/>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340" name="AutoShape 10" descr="data:image/jpeg;base64,/9j/4AAQSkZJRgABAQAAAQABAAD/2wCEAAkGBxQQEBQUEBQUFA8VFBQPFBUPEBAQEBQUFBIWFxUUFBQYHCggGBolGxUUITEhJSkrLi4uGB8zODMsNygtLisBCgoKDg0NGhAQGi8lICUvLTI3NCwtLC0sLzcxLDYsLS0xLCssNCssNDc0LCwrLDcsLCwsNy8sLCwsLC03LDQwNP/AABEIAIwBaAMBIgACEQEDEQH/xAAcAAAABwEBAAAAAAAAAAAAAAAAAQIDBQYHBAj/xABQEAABAwICBAgHDAgDCAMAAAABAAIDBBEFEgYHITETIkFRYXGBkRQyc6GxstEIIzVCU1RicnSCkpMVFiUzUrPBwhei0iQ0Q0RjhOHwg5Sj/8QAGgEBAAIDAQAAAAAAAAAAAAAAAAEDBAUGAv/EACYRAQACAgEDBAEFAAAAAAAAAAABAgMRBBMhMQUSQWHwMlGhwdH/2gAMAwEAAhEDEQA/AMPdvPWiRu3nrRIAjAQCW2yANanWsRstzjvT7AgS1ieaxKY1PNagQ1ieaxLa1ONagQGJYalWSxZAkNSwEdkYCAgEdkaNAVkEqyFkBWR2R3QQEjQR2QEhZKshZAlGjQQFZCyNC6AkEaCBKCVZFcICQR3CK6AIWRhCyBJCACVZFdAYQLUA5Kuo0GHsTEka7HWTTrc/nUwI2WFcUsKmnsXPJCghHR7US75IdqCCLdvKACM70tgQeg9SOAUs+FNfPTwyScLKM0kbXOsHbBchX/8AVGh+aU/5LPYqnqDH7Hb5ab1lWfdAVMjKmkEcj2AxSk8HI9l7PZa+UjnQan+qVD80p/yY/Yh+qdF80p/yWexeXG1s3y0//wBib/Un2Vs3y0358v8AqQenf1UovmtP+Sz2JEmiFC7fSQflNC80ium+Wm/Ol9q6KfFqiM3ZUTtPRPL7UG54tqtw+cHJGYH8joHEAfdNwVk2mWhE+GOBeRJTuNmzMaWi/I17fiu7bFWjQPWVM2ZkFc7hInkMbK6wkjcTZuYgcZp3c4WuYrh7KmF8MozRvaWOB6eUdI3oMA1YUjJsTiZKxr2FshLXtDmmzdmwrVNPsApYsNqXx08LHtjJa5sbWuBuNoICz3V3QOpscEL/AB4zNGTz2bsPaLHtWqax/gqr8kfSEHnKyOyUggKyCOyFkAQsjsjsgKyOyNCyAkEdkEAQR2QsgJBHZCyAkEqyFkCUEdkLICVvwKpjnbZzGCVu/iN4w/iCqNk5TTOjcHMNnA3H/lY3K4/WpqJ1Pw8Xr7oX7wOP+Bn4G+xDwOP5Nn4G+xN4ZXtnZmbsO5w/hK61y95yUtNbTO4Yc7hCaQ4UHxZo2gPZd3FAFxyjZ1KnhaWqVjOFlk4awbJDdg6eUdnoW39M5Xacd5+4/tfhv8Sc0Yw7hHl7xdjNljuLj7FavA4/k2fgb7EVBSCGNrG8g2nnPKV0LX8vlWy5ZtE9vhVe82nZjwOP5Nn4G+xM1bYomF72Myj6Dbk8gGzeux7gASTYDaSeQKj43ihqH7P3bfFHP9Ir1w8F+RfW51HlOOs2kw+vcZeFaGtcCC0ZWlgtuGUixV/p61pqmidkRgGHNqHgQRN4z2tD33AvexJWa3RGTpO6287ubq6F09axWNQzFx0swllLh8MIDTNFUuZJI0DM4viz2zcwBZ3qkOYnHS33knl2knbzpp0ikMviQRulQQVsN2lPxtSWt2rpjYg9F6hvghvl5vXVU90EP9qo/IzfzI1bdRQthLfLTeuoPXfg09RU0roIZJWtila4xMc8Al7CAbbtxQY+1qda1S7dFa35pUfkv9icGi9b80qPyX+xBEAJQClxovW/NKj8l/sTkOiVc42bST36Yy0d7rIIUtJ2Dedg6zu869XU4IY3N42UX67bVlWgerOSOZs9dlaGEPZCDmJcNznncANmxahiFaynifLKcsbGl7ieYf1QZhTAfrU63Mb9fAi6umsc/sqr8kfSFl2r+vdU46J37HSmaS3MC3YOwWC3ORgcLOAI5iLjuQYJo9q3rKtoe4CCI7Q6YHORziMbe+yuVJqdgA99qJnn6DY4x3bfSpjTDWFBQOMbG8NUjexrg1rPKP22PQBdZ5W60q+Q8QxRDmZHm87iguUuqCkI4stQ08+aN3myqu4zqknjBdTStmA+I9vBSdhuQfMo6k1oV7Ddzo5BzPjA87bLRtCdPYsRPBubwVSBfIXZmPA3mN2y9uYoMJqKd0T3MkaWSNNnNcLOB6Qrpotq7/SFM2aOqa25LXMMBcWOG8E5x0HtV+1m6Ktq6Z0zBaphaXtIG17Btcx3Ps2jmVB1S4/4NV8E42hqcrdu4SDxD23I7kEbppobJhhizPErJMwD2sLLObbikXPIb96rS9HaZ4GK6jki2Z7Z4zzSN2t793avORBFwRYjYQd4I2EHtQEjQQ/92bz0ILDoZonJickjWPEbI2gue5heLuJytAuNuwlTGk2rrwCmdPJVNcG2a1ogLS9x3NBz7OVafoJgHgNGyMj313vsv13DaOwWHYs51nYqa6vio4jxI3thuNoM0hAcfujZ3oKto5ovU17iKdnEBs6R5yxt6L8p6Ar/AIfqfYNtRUuceUQMDG/idcnuC0fDMPZTQsiiaGxsAaAPSekrLtKdaUolfHRNa1jHFnCyDO55BsS1u4C4PPdBYY9VNCN/DHrlt6Am59U1ERxXTtPRI13pCzp+n2IH/mHDqZGB6F0U2sfEGHbK145pI2H0WQT+JaoZGi9NUNf9GZmQ/jaSPMqFjOCz0b8lTG6MnxSdrHW/hduK0nAtbTXENrYsnJwkJLm/eYdoHUSntN9YFI6J0MUbasuG0u2QN2b81rk9XegyBBC6Bcg6sNrnQSZm7tzhuuOZXmmqGyNDmG7SLj2LOi9S+i9e5sojaMzHbXD+G3x1rPUeJGSnUjzH8qctNxtc0lzASCRtG0dHJsSkFzrFBBBV3TXFHwQDgwbPJY543M6Os86sw4py5IpHymI3OnDpPjYeeCjPEHjEfGPN1BVx06iXVaadVLrMGGuGkUqza1isahLOqUy6qUS6pTZnVr0lH1aZdVKOMqRnQd5qdqC4A7agg62DauuNq44ztXdEg9D6j/gpvlpfWVtxfSCmpC0VMzIi8EtDzbMBa5HeFVNSPwU3y0vrKsa+/wB/R+Tm9eNBon684f8AO4fxI/14w/53D+JeawEoIPSX674f87h/Eidpzh4/5uL8R9i84BGEG84lrRoIgcj3zO5BEw+s6wCy7THTafEiGuAipwczYmOzXPI57rDMeyyrCCC3aqfhWH6snqrZdNcQfTUFRLEbSMYS077Em1+vasb1U/CsP1ZPVWt6yPguq8n/AHBB53vvJNySSSdpJO8k8pRoI7ICsuvCax0FRFKw2cyRj+5wuO0XC5kbd46x6UHqdwBFjtB2dhXlqVmRzgCQWucARvGVxAI7l6lbuHYvL9f++l8pJ65Qeg9CcdFdRxym3CD3uUDkkbv79h7VletnAvBqzhWC0VRd+wbBILZx27D3otVOP+C1nBPPvVRZm07BIL5D23I7lqenGBeHUUkYHvo98i+u3cO3aO1B52V11VYD4VWcI8Xhp7SG42GQ3yN7LE9gVLsebbuty33Wtz3XonQfAvAaNkZHvp98lPO928dmwdiBWmmOigo3y7OE/dxA8sjt3dv7F58w+sMM8c21zmSNmNztcWuDjc85296tmtbSDwqs4JhvDT3j2bjIbZz2WA7CqSXoPUVBWsniZLE4OjeA5pHMf6qh6Q6q4p5XSU8xhc8l7mOj4SPMTc5bEFvnWYaP6W1NAT4PJZhNyx4zRk8+XkPSFcabXQ8fvaVjumKcs/ylp9KBmfVLVt8SWB/a9npBXBNqyxBu5kbvqyj+oVmh1103x6edv1XRP/qF3Q65MOPjcOz60JPqkoM4rNCq+IXdSyEf9PLJ5mm6rckmUkOBDhsIcCHA8xB3L0fo/plRV5y0s7HyWvkN2SW58rrFcGsPQ2PEad5DQ2rY0uikA4xIF8judptZB56dUJl9Uod1WmnVKCZbOXuDWglxOUAbSSeRaPo/hApo9u2V217v7R0BRGhGjpgbw0w9+eOK0/8ADaf7j5lbFz/qPM989Ok9o8/bFy5NzqAQQVO0j0xFPVxxs40bD7/baTf4rekb1r8OC+a3tpCqtZtOoXFNVVM2VjmSAOY4ZSDzJcUgc0OabtIBBG4g7ilKqJmJ+0MY0mwV9FNkcczDcxv/AIm9PSNl1D5lt+OYSyrhMcmzla61yx3I4LGsTw99PK6OUWe09hHIR0FdPweXGemp/VH5tmY7+6PtyXQR5UrIs5YQgnRGliJAy0bkF1Mg2oIGWO2rvp3qL5V0QyIPTOpA/spvlpfWVa19fv6Pyc3rRqZ1I4lEzCmiSWNjuGm2PkY13jcxKgNeNUySekMb2PAjmByPa+13R2vbcgzZKSQlBAYSkSMIDCNBHZBbtVXwrD9WT1VrOsj4LqvJ/wBwWR6sJWsxOIvcGtyybXENHi85Wp6wsQifhlS1ssbnFmwNkYSeMNwBQYGgghdAaA3jrHpRZkQk2jrHpQeqWbh2Ly/Xn36TyknrlelG4tBYe/Q/nR+1eYMQqRwsnNwknrlAvNzGx5CN4PIQvROguPivomSE++t96lH02jae3Ye1eZn1SumqLSsUteIpDaGpyxG52CUE8Ge0kt7Qg0RmglsaNRYeC28JAts4e9svfxlOawdIxh1E+QH353vUQ5S9w39guexWVeadcWlvhuIFkZvBTZoWWOxzyRwju9oH3UFedVdN+knaVJ6NYDU4lJkpWEgWzyOu2Jn1nc/QNqpzqkqc0Q04qcLlLqd143EGSKS5ifbltyO6Qg0TSXVFUwRNfSSCpcG++R5RG/NzxbbEdB2rK6yR8TyyVro5BsLZGljx1gr0FovrkoKsATk0s3K2Y5or/RkA9ICuckNJXs4wgqWW/wCnMAD07bIPID6opp1QvVU+rLC3m5o4x9TM30FCn1Z4Ww3FHGfr5nekoPO2rvDKiqxKn8GDs0cscr3i4bGxrgXFxHOLi3LuXrSaQMaXONmtBcSdwAFyVGST0mHRcYwU0I224kQ2dHKsY1pa221MT6XD78E/iyzkFpc3lZGN9jyuKDIq2YPle8Cwc9zwOYOcSB51dNANGs5FTOOIP3TXDxiPjnoHIoLRLB2VMt5ntZAyxdme1peeRov5ytXZiEAAAliAAsAJGAADkG1av1Hk2rXp447z5U5bzHaHWguX9JQ/KxfmM9qJ2JwgXM0dht/eNP8AVaDp3/aWNqXDpXjYo4C4fvXXZGPpcruob1jbyXEkm7iSSTtJJ3lTekmKmsnL9ojHFjaeRvP1neo1sC6fg8boY+/mfP8AjLx09sLvq5x3Z4NId3GiJPJ8Zn9R2q+rEYGFjg5pIe0hzSN4I3FavguOxzwte5zGP3Pa5wbZw32vyLW+p8TVupSO0+VWamp3CXUDpbo8KyPi2E7Llh5+djug+ZS3h8Xysf5jfai8Pi+Vj/Mb7VrcU5Md4tWJ3CmNxO4YuaYtJDgQ4GxBFiCOQpYgV80ww+KUcNE+PhAOO0Pbd45xt8YedU5dTx88Zqe7WmbS3ujZgQpYiS8wSTKr3opsaCb4baiQRLt560bXInbz1okHZCQd4B6wCpSlcBuAHVsUGxy7qeZBOMKcC5IJV1NKBYCMBJzIZ0C0d0yZU26dB0khJ2DkC4n1SYfVoJJ0ybdUKJkq0w+qQS76pc76tRTqhNOmQSEk45h3BSeBYHVV4kNHEZeCy5w1zQ4Z82WwO/xSqyXrTNSWmFLhj6rwx5YJhCGEMc8cQyZr23eMEFYm0VxAOymiqc27ZA8jvAstO1T6sZop21eIMDOD40MLrOdn5JH8gtyDnPQr9FrMwtwv4ZEPrFzT5wonHdceHU7CYnmpktxWQggE9LzsA7+pBIa19LBhmHvc02qZbwwjlzEcZ/U0beuy8pXU9pnpXNitQZp7CwyxxtJyRtvfK3+p5VAIDuiR2Vj0J0OmxaZ8UDmNcxnCEykgWzAbLDpQVtLilcwhzCWuG4tJaR1EK/aT6pKygpn1EjopI47F4iLy4NvYu2jcOVUVsNyBzkDvNkEjBpVXM8SrqR/3Etu66XPpVXP8asqSPtEoHmKvFVqRrY43vMtPlY1zzZ0l7NBJ5OhRGhmrifFYDNTyQhrXmNzZC4PBAB22HKCCgpEhc8lziXOO8uJJPWSjbErXpdobNhcrI6gscZGGRpiJLbB1iNo3jZ3rhwXB31VRHBFbhJXBjc24ctz0WBQQohS20/R5lp2I6oaqnhklklpxHGx0juM/c0XNuKuPRXVxU4jTieF8TWFzmWkc4Ou07dwQUFtMOYdwTjaYcw7lY9KdHZMOn4CYsc/I2S8ZJbZ17bxv2K0Ybqmq54Y5WSQBkjGyAOc+4DhcX4qDOhCliNaX/g1W/KU/4pP9Khcd1b4hSML3RCWMbSad3CEDnLbX7kFPyIEBI4W/V0K36KauqnE6fh4HxNZndHaQuDrtNjuCCokjoSC8KU0v0dlwyo4CdzHPyCS8ZJbZ17bxv2KBe5SHnSBJdMtAw7U1XTwxyh8DBIxsga8vzgOFwDYb1TdKNH5cOqXU8+UyNDXXZfK5rhsIv1FQI10ybMhQyoZECQ/agltj2o0HG7eetEjdvPWiQBPRvTKMIJWmnXeyoUAySyeFQgmnVKZfVqKdUJp0yCSfVph9UuEvSboOp1QmnTJlBAsvSbokEAQR2RhqBK6YaCV8b5GRyOiZbhHsje6Nl92dwFm9qaEa1XVhhslTg2LQwNzSyGFjWiwuSHc6DJ7Iw1aKzVPNfIayhFRu4Hwi7838PWoN2htQyuZRztbDUPIawyutE6/ikPG8Ei3WgrAjSxGpvGcCko6iSCcWljNjba03FwWnlFl30GikstFLWcRlNE7ITI4tL3bOLGLbTcgdaCsthWre54ZbEKj7MP5gWdCJadqDbavn+zj+YEG51MLZGOY8BzHAsc07iCLEFeWdMdFThtc6A3MeZskLj8aJzuL2jcepbrrD0o/Rk1DI6/APlkimH0CwHNblykX70jWlowMRpGyQgOqIDw0RbtzsNi9gPLcAEdICC143/us/kZf5ZWKe5/xPgqqSnJ4s8TXtH04va13+VbVjR/2WfyMv8srylozjRo6mnqB/wnse63Kzc8fhLkG2a+sL4SjhqB40EpafqSgA/wCZrFT9R2HCXEXSHdBEXfekOVvmDlsemGHCtw6oibt4SFxYRtuQ3MwjtA71TNQOGZMPkqCONUS3H1Ihlb5y89qDo15YzwFA2EHj1L8n/wAbOM89XijtT+o4/slvlpvWWY67sa8IxQxg8SmYIR9d3Gf/AG9y0rUQb4Q3y03roM915utip+zxel627Q34OpPs8XqBYVr7ktix+zxel63PQo/s6k+zxeoEGdY5rnfS1c0HgbHtildFm8JcwuDTa9uDNld9BtNoMWjcYQ5ksduEiktnbmvYgjY5psdq826eSWxSt+0y+srd7n6RxxV9vF8Hfm/E23nQSWvbRhlLLFVwtDY53OjlDdgEoGZrgPpDNfparrqFP7IHl5vWTev8j9Ebd/DxZeu5/pdHqBP7HHl5fSEGd6/XftUfZ4/WcqroHgn6QxCCnIvGXiSXyTDmcO3d2qy+6DP7Wb9nj9ZytHuc8BLY56x48ciniuPit2yOB6SWj7pQbBU1scTo2PcGmV/BRjdmcGOdlH3Wu7lkvuh8CzRQVjBtjJp5fqyEFhPU4EfeUdrv0tdBidG2Em9IRVOA3Oe9w2H7jSPvFa3juHsxKgkiBvHPDxDzZm3Y7vsg8hZ0edMTxuje5jwWva4scDvDmmxB7QkZkHY1+1BcjX7UaBDt560SN289aJAEEEEB3QuiQQBBBGAgJBOBiWIkDNkYaulsKcbAg5ODSxEu1sCcEKDibCnGwLtESUGhBytgWm6tRM3B8X8GzcN73lyXz24N2bLbltdZ5dT+jWmlRh0crKXIOFcx5c5uZzSwEDLttyoKyImZfi5ez0rTtYhecJwl1QSK6ziHO2TBgaDmPLe/BHrUZ/ig++c0NCZ9/C8CQ6/8VudV6sxaoxatZw8reGlcImukIZDGDtA+i26C8aW0b8Zo6Oupmh1XmFBUtHyhcAx56AT3P6Fxa0K5lO2nwunN4aVodMR8edwvt6rk/eU1orG7Runq56uogeZGNENPDKJDJK2+V/RvA3buoLGKqufI9z5HF0j3Oke47y5xuT3oOszLTPc/yXxCo+zD+YFkJlVi0I0xlwqZ8sLGPc9nBES5rAZgbi3UpGse6MdaCj8tL/LXbqM0t8KpnUkp9+pwMhJ2vhOwdrTs6iFlOnGsCfF2RMnjijETnPBiz3Jc21jcqF0cxmWgqY6iAjhGHc6+VzSLFrugqB60x3/dZ/Iy/wAty8csPFHUPQtNrNdtXJG+MwU4D2uYSDLcBwINtu/astz2CD1PqjxrwvCoCTd8QNM/nvHsHe3KVO5YsNonFuyCCN8lugXdbv2LzNoNrDnwhsrYWRyMlLHES5rNc0EXbbnBF/qhSelOt6qxClkpnxRRsksHOjz5rA3ttPKgo9bXOmkfLIbySPdK4/Se4k+lejdQfwO3y03rLzLdX7QzWpUYXSinhihewOc+8mfNdxuRsKDt90Cf2v8A9vF6XLe9CPg2k+zxeoF5X010pkxWp8ImYxj8jY7R5stm3sdvWrlhOuyrpoIoWQQFsTGxAu4S5DRYE7UFn0g1JS1dZPP4XGxssr5bcC9zmhzr28YXV51e6AQYOx/BuMs8gAkleA24bua1gJyi5J3lZT/j1WfN6f8A/X2qDx/W/iNWwsD2wMIsfB2lr7H6ZJI7EFi90HpUyeSKjhcHNhcZZiDccKRla2/O0F1/rK7+5/8AgceWl9IXmdX7QvWlUYXS+DwxQvZndJmkz5ru3jYUEpr+ic/GI2MBc90MTGgby5znAAdq3jRjCW4fQwwXAbDEA48lwLvd33XmfFNYEtTicNfJDEZYQ0Nj4/BktvlJ232E37FOY1rprKmnlhMULBKx0ZczhMwDhY2ueZBqn+MOE/Lu/Il9isui+lFNiUbpKN+djHcG67XMINgdx6CvHCtegenU+DulMDGPEwYHNlzWuwuykWO/jHvQTmvbAPBcTMrRaOpbww5s4sJB32P3lnCuunWsWXF4o2TwxMMby9r48+YXFnN2ncbDuCpSA270EG70EAdvPWiRu3nrRIAggggCCCCAwn42pgLphKDpjiTzYUURT10BCNHlCSXJDnIHbhEZFyueU055U6HW6ZNuqFxlxTZcpHW6oTTp1zkokDplSC+6QUEB3QuiCWxeQGhOsYjaE5ZAW5Ic9B5TLkBuemy5BEgCCCCAIIIIAggggCCCCAII0AgKyFksBHZA3ZCydshZSGrIWThCJQEjeglDegg//9k="/>
          <p:cNvSpPr>
            <a:spLocks noChangeAspect="1" noChangeArrowheads="1"/>
          </p:cNvSpPr>
          <p:nvPr/>
        </p:nvSpPr>
        <p:spPr bwMode="auto">
          <a:xfrm>
            <a:off x="18446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nvGrpSpPr>
          <p:cNvPr id="7" name="그룹 6"/>
          <p:cNvGrpSpPr/>
          <p:nvPr/>
        </p:nvGrpSpPr>
        <p:grpSpPr>
          <a:xfrm>
            <a:off x="3073428" y="3219057"/>
            <a:ext cx="5735801" cy="369332"/>
            <a:chOff x="1549427" y="3270569"/>
            <a:chExt cx="5735801" cy="369332"/>
          </a:xfrm>
        </p:grpSpPr>
        <mc:AlternateContent xmlns:mc="http://schemas.openxmlformats.org/markup-compatibility/2006" xmlns:a14="http://schemas.microsoft.com/office/drawing/2010/main">
          <mc:Choice Requires="a14">
            <p:sp>
              <p:nvSpPr>
                <p:cNvPr id="9" name="TextBox 8"/>
                <p:cNvSpPr txBox="1"/>
                <p:nvPr/>
              </p:nvSpPr>
              <p:spPr>
                <a:xfrm>
                  <a:off x="1756868" y="3270569"/>
                  <a:ext cx="2338845" cy="369332"/>
                </a:xfrm>
                <a:prstGeom prst="rect">
                  <a:avLst/>
                </a:prstGeom>
                <a:noFill/>
              </p:spPr>
              <p:txBody>
                <a:bodyPr wrap="none" rtlCol="0">
                  <a:spAutoFit/>
                </a:bodyPr>
                <a:lstStyle/>
                <a:p>
                  <a14:m>
                    <m:oMath xmlns:m="http://schemas.openxmlformats.org/officeDocument/2006/math">
                      <m:r>
                        <a:rPr lang="en-US" altLang="ko-KR" b="1" dirty="0" smtClean="0">
                          <a:solidFill>
                            <a:schemeClr val="tx1">
                              <a:lumMod val="75000"/>
                              <a:lumOff val="25000"/>
                            </a:schemeClr>
                          </a:solidFill>
                          <a:latin typeface="Cambria Math"/>
                        </a:rPr>
                        <m:t>𝐩</m:t>
                      </m:r>
                      <m:d>
                        <m:dPr>
                          <m:ctrlPr>
                            <a:rPr lang="en-US" altLang="ko-KR" i="1" dirty="0">
                              <a:solidFill>
                                <a:schemeClr val="tx1">
                                  <a:lumMod val="75000"/>
                                  <a:lumOff val="25000"/>
                                </a:schemeClr>
                              </a:solidFill>
                              <a:latin typeface="Cambria Math" panose="02040503050406030204" pitchFamily="18" charset="0"/>
                            </a:rPr>
                          </m:ctrlPr>
                        </m:dPr>
                        <m:e>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e>
                      </m:d>
                      <m:r>
                        <a:rPr lang="en-US" altLang="ko-KR" i="1" dirty="0">
                          <a:solidFill>
                            <a:schemeClr val="tx1">
                              <a:lumMod val="75000"/>
                              <a:lumOff val="25000"/>
                            </a:schemeClr>
                          </a:solidFill>
                          <a:latin typeface="Cambria Math"/>
                          <a:ea typeface="Cambria Math"/>
                        </a:rPr>
                        <m:t>≈</m:t>
                      </m:r>
                      <m:sSub>
                        <m:sSubPr>
                          <m:ctrlPr>
                            <a:rPr lang="en-US" altLang="ko-KR" i="1" dirty="0">
                              <a:solidFill>
                                <a:schemeClr val="tx1">
                                  <a:lumMod val="75000"/>
                                  <a:lumOff val="25000"/>
                                </a:schemeClr>
                              </a:solidFill>
                              <a:latin typeface="Cambria Math" panose="02040503050406030204" pitchFamily="18" charset="0"/>
                            </a:rPr>
                          </m:ctrlPr>
                        </m:sSubPr>
                        <m:e>
                          <m:r>
                            <a:rPr lang="en-US" altLang="ko-KR" dirty="0">
                              <a:solidFill>
                                <a:schemeClr val="tx1">
                                  <a:lumMod val="75000"/>
                                  <a:lumOff val="25000"/>
                                </a:schemeClr>
                              </a:solidFill>
                              <a:latin typeface="Cambria Math"/>
                            </a:rPr>
                            <m:t>𝐩</m:t>
                          </m:r>
                        </m:e>
                        <m:sub>
                          <m:r>
                            <a:rPr lang="en-US" altLang="ko-KR" i="1" dirty="0">
                              <a:solidFill>
                                <a:schemeClr val="tx1">
                                  <a:lumMod val="75000"/>
                                  <a:lumOff val="25000"/>
                                </a:schemeClr>
                              </a:solidFill>
                              <a:latin typeface="Cambria Math"/>
                            </a:rPr>
                            <m:t>𝑡</m:t>
                          </m:r>
                        </m:sub>
                      </m:sSub>
                      <m:r>
                        <a:rPr lang="en-US" altLang="ko-KR" i="1" dirty="0">
                          <a:solidFill>
                            <a:schemeClr val="tx1">
                              <a:lumMod val="75000"/>
                              <a:lumOff val="25000"/>
                            </a:schemeClr>
                          </a:solidFill>
                          <a:latin typeface="Cambria Math"/>
                        </a:rPr>
                        <m:t>+</m:t>
                      </m:r>
                      <m:r>
                        <a:rPr lang="en-US" altLang="ko-KR" b="1" dirty="0">
                          <a:solidFill>
                            <a:schemeClr val="tx1">
                              <a:lumMod val="75000"/>
                              <a:lumOff val="25000"/>
                            </a:schemeClr>
                          </a:solidFill>
                          <a:latin typeface="Cambria Math"/>
                        </a:rPr>
                        <m:t>𝐯</m:t>
                      </m:r>
                      <m:r>
                        <a:rPr lang="en-US" altLang="ko-KR" i="1" dirty="0">
                          <a:solidFill>
                            <a:schemeClr val="tx1">
                              <a:lumMod val="75000"/>
                              <a:lumOff val="25000"/>
                            </a:schemeClr>
                          </a:solidFill>
                          <a:latin typeface="Cambria Math"/>
                          <a:ea typeface="Cambria Math"/>
                        </a:rPr>
                        <m:t>∆</m:t>
                      </m:r>
                      <m:r>
                        <a:rPr lang="en-US" altLang="ko-KR" i="1" dirty="0">
                          <a:solidFill>
                            <a:schemeClr val="tx1">
                              <a:lumMod val="75000"/>
                              <a:lumOff val="25000"/>
                            </a:schemeClr>
                          </a:solidFill>
                          <a:latin typeface="Cambria Math"/>
                          <a:ea typeface="Cambria Math"/>
                        </a:rPr>
                        <m:t>𝑡</m:t>
                      </m:r>
                    </m:oMath>
                  </a14:m>
                  <a:r>
                    <a:rPr lang="en-US" altLang="ko-KR" dirty="0">
                      <a:solidFill>
                        <a:schemeClr val="tx1">
                          <a:lumMod val="75000"/>
                          <a:lumOff val="25000"/>
                        </a:schemeClr>
                      </a:solidFill>
                    </a:rPr>
                    <a:t>,</a:t>
                  </a:r>
                  <a:endParaRPr lang="ko-KR" altLang="en-US"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56868" y="3270569"/>
                  <a:ext cx="2338845" cy="369332"/>
                </a:xfrm>
                <a:prstGeom prst="rect">
                  <a:avLst/>
                </a:prstGeom>
                <a:blipFill>
                  <a:blip r:embed="rId4"/>
                  <a:stretch>
                    <a:fillRect t="-6667" r="-1081"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687629" y="3270569"/>
                  <a:ext cx="23275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1" dirty="0" smtClean="0">
                            <a:solidFill>
                              <a:schemeClr val="tx1">
                                <a:lumMod val="75000"/>
                                <a:lumOff val="25000"/>
                              </a:schemeClr>
                            </a:solidFill>
                            <a:latin typeface="Cambria Math"/>
                          </a:rPr>
                          <m:t>𝐯</m:t>
                        </m:r>
                        <m:d>
                          <m:dPr>
                            <m:ctrlPr>
                              <a:rPr lang="en-US" altLang="ko-KR" i="1" dirty="0">
                                <a:solidFill>
                                  <a:schemeClr val="tx1">
                                    <a:lumMod val="75000"/>
                                    <a:lumOff val="25000"/>
                                  </a:schemeClr>
                                </a:solidFill>
                                <a:latin typeface="Cambria Math" panose="02040503050406030204" pitchFamily="18" charset="0"/>
                              </a:rPr>
                            </m:ctrlPr>
                          </m:dPr>
                          <m:e>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e>
                        </m:d>
                        <m:r>
                          <a:rPr lang="en-US" altLang="ko-KR" i="1" dirty="0">
                            <a:solidFill>
                              <a:schemeClr val="tx1">
                                <a:lumMod val="75000"/>
                                <a:lumOff val="25000"/>
                              </a:schemeClr>
                            </a:solidFill>
                            <a:latin typeface="Cambria Math"/>
                            <a:ea typeface="Cambria Math"/>
                          </a:rPr>
                          <m:t>≈</m:t>
                        </m:r>
                        <m:sSub>
                          <m:sSubPr>
                            <m:ctrlPr>
                              <a:rPr lang="en-US" altLang="ko-KR" i="1" dirty="0">
                                <a:solidFill>
                                  <a:schemeClr val="tx1">
                                    <a:lumMod val="75000"/>
                                    <a:lumOff val="25000"/>
                                  </a:schemeClr>
                                </a:solidFill>
                                <a:latin typeface="Cambria Math" panose="02040503050406030204" pitchFamily="18" charset="0"/>
                              </a:rPr>
                            </m:ctrlPr>
                          </m:sSubPr>
                          <m:e>
                            <m:r>
                              <a:rPr lang="en-US" altLang="ko-KR" b="1" dirty="0">
                                <a:solidFill>
                                  <a:schemeClr val="tx1">
                                    <a:lumMod val="75000"/>
                                    <a:lumOff val="25000"/>
                                  </a:schemeClr>
                                </a:solidFill>
                                <a:latin typeface="Cambria Math"/>
                              </a:rPr>
                              <m:t>𝐯</m:t>
                            </m:r>
                          </m:e>
                          <m:sub>
                            <m:r>
                              <a:rPr lang="en-US" altLang="ko-KR" i="1" dirty="0">
                                <a:solidFill>
                                  <a:schemeClr val="tx1">
                                    <a:lumMod val="75000"/>
                                    <a:lumOff val="25000"/>
                                  </a:schemeClr>
                                </a:solidFill>
                                <a:latin typeface="Cambria Math"/>
                              </a:rPr>
                              <m:t>𝑡</m:t>
                            </m:r>
                          </m:sub>
                        </m:sSub>
                        <m:r>
                          <a:rPr lang="en-US" altLang="ko-KR" i="1" dirty="0">
                            <a:solidFill>
                              <a:schemeClr val="tx1">
                                <a:lumMod val="75000"/>
                                <a:lumOff val="25000"/>
                              </a:schemeClr>
                            </a:solidFill>
                            <a:latin typeface="Cambria Math"/>
                          </a:rPr>
                          <m:t>+</m:t>
                        </m:r>
                        <m:r>
                          <a:rPr lang="en-US" altLang="ko-KR" b="1" dirty="0">
                            <a:solidFill>
                              <a:schemeClr val="tx1">
                                <a:lumMod val="75000"/>
                                <a:lumOff val="25000"/>
                              </a:schemeClr>
                            </a:solidFill>
                            <a:latin typeface="Cambria Math"/>
                          </a:rPr>
                          <m:t>𝐚</m:t>
                        </m:r>
                        <m:r>
                          <a:rPr lang="en-US" altLang="ko-KR" i="1" dirty="0">
                            <a:solidFill>
                              <a:schemeClr val="tx1">
                                <a:lumMod val="75000"/>
                                <a:lumOff val="25000"/>
                              </a:schemeClr>
                            </a:solidFill>
                            <a:latin typeface="Cambria Math"/>
                            <a:ea typeface="Cambria Math"/>
                          </a:rPr>
                          <m:t>∆</m:t>
                        </m:r>
                        <m:r>
                          <a:rPr lang="en-US" altLang="ko-KR" i="1" dirty="0">
                            <a:solidFill>
                              <a:schemeClr val="tx1">
                                <a:lumMod val="75000"/>
                                <a:lumOff val="25000"/>
                              </a:schemeClr>
                            </a:solidFill>
                            <a:latin typeface="Cambria Math"/>
                            <a:ea typeface="Cambria Math"/>
                          </a:rPr>
                          <m:t>𝑡</m:t>
                        </m:r>
                      </m:oMath>
                    </m:oMathPara>
                  </a14:m>
                  <a:endParaRPr lang="ko-KR" altLang="en-US" dirty="0">
                    <a:solidFill>
                      <a:schemeClr val="tx1">
                        <a:lumMod val="75000"/>
                        <a:lumOff val="2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687629" y="3270569"/>
                  <a:ext cx="2327560" cy="369332"/>
                </a:xfrm>
                <a:prstGeom prst="rect">
                  <a:avLst/>
                </a:prstGeom>
                <a:blipFill>
                  <a:blip r:embed="rId5"/>
                  <a:stretch>
                    <a:fillRect b="-3333"/>
                  </a:stretch>
                </a:blipFill>
              </p:spPr>
              <p:txBody>
                <a:bodyPr/>
                <a:lstStyle/>
                <a:p>
                  <a:r>
                    <a:rPr lang="ko-KR" altLang="en-US">
                      <a:noFill/>
                    </a:rPr>
                    <a:t> </a:t>
                  </a:r>
                </a:p>
              </p:txBody>
            </p:sp>
          </mc:Fallback>
        </mc:AlternateContent>
        <p:sp>
          <p:nvSpPr>
            <p:cNvPr id="35" name="직사각형 34"/>
            <p:cNvSpPr/>
            <p:nvPr/>
          </p:nvSpPr>
          <p:spPr bwMode="auto">
            <a:xfrm>
              <a:off x="1549427" y="3280094"/>
              <a:ext cx="5735801" cy="338554"/>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solidFill>
                  <a:schemeClr val="tx1">
                    <a:lumMod val="75000"/>
                    <a:lumOff val="25000"/>
                  </a:schemeClr>
                </a:solidFill>
                <a:latin typeface="굴림" pitchFamily="50" charset="-127"/>
                <a:ea typeface="굴림" pitchFamily="50" charset="-127"/>
              </a:endParaRPr>
            </a:p>
          </p:txBody>
        </p:sp>
      </p:grpSp>
      <p:grpSp>
        <p:nvGrpSpPr>
          <p:cNvPr id="33" name="그룹 32"/>
          <p:cNvGrpSpPr/>
          <p:nvPr/>
        </p:nvGrpSpPr>
        <p:grpSpPr>
          <a:xfrm>
            <a:off x="3693390" y="3894570"/>
            <a:ext cx="4682836" cy="2395377"/>
            <a:chOff x="2169390" y="3894569"/>
            <a:chExt cx="4682836" cy="2395377"/>
          </a:xfrm>
        </p:grpSpPr>
        <p:grpSp>
          <p:nvGrpSpPr>
            <p:cNvPr id="26" name="그룹 25"/>
            <p:cNvGrpSpPr/>
            <p:nvPr/>
          </p:nvGrpSpPr>
          <p:grpSpPr>
            <a:xfrm>
              <a:off x="2169390" y="3894569"/>
              <a:ext cx="4682836" cy="2395377"/>
              <a:chOff x="996372" y="3968613"/>
              <a:chExt cx="4682836" cy="2395377"/>
            </a:xfrm>
          </p:grpSpPr>
          <p:grpSp>
            <p:nvGrpSpPr>
              <p:cNvPr id="15" name="그룹 14"/>
              <p:cNvGrpSpPr/>
              <p:nvPr/>
            </p:nvGrpSpPr>
            <p:grpSpPr>
              <a:xfrm>
                <a:off x="996372" y="3968613"/>
                <a:ext cx="4682836" cy="2395377"/>
                <a:chOff x="1754909" y="3728332"/>
                <a:chExt cx="4682836" cy="2395377"/>
              </a:xfrm>
            </p:grpSpPr>
            <p:sp>
              <p:nvSpPr>
                <p:cNvPr id="4" name="자유형 3"/>
                <p:cNvSpPr/>
                <p:nvPr/>
              </p:nvSpPr>
              <p:spPr bwMode="auto">
                <a:xfrm>
                  <a:off x="1754909" y="4571991"/>
                  <a:ext cx="4682836" cy="1551718"/>
                </a:xfrm>
                <a:custGeom>
                  <a:avLst/>
                  <a:gdLst>
                    <a:gd name="connsiteX0" fmla="*/ 0 w 4682836"/>
                    <a:gd name="connsiteY0" fmla="*/ 1551718 h 1551718"/>
                    <a:gd name="connsiteX1" fmla="*/ 2373745 w 4682836"/>
                    <a:gd name="connsiteY1" fmla="*/ 9 h 1551718"/>
                    <a:gd name="connsiteX2" fmla="*/ 4682836 w 4682836"/>
                    <a:gd name="connsiteY2" fmla="*/ 1533245 h 1551718"/>
                  </a:gdLst>
                  <a:ahLst/>
                  <a:cxnLst>
                    <a:cxn ang="0">
                      <a:pos x="connsiteX0" y="connsiteY0"/>
                    </a:cxn>
                    <a:cxn ang="0">
                      <a:pos x="connsiteX1" y="connsiteY1"/>
                    </a:cxn>
                    <a:cxn ang="0">
                      <a:pos x="connsiteX2" y="connsiteY2"/>
                    </a:cxn>
                  </a:cxnLst>
                  <a:rect l="l" t="t" r="r" b="b"/>
                  <a:pathLst>
                    <a:path w="4682836" h="1551718">
                      <a:moveTo>
                        <a:pt x="0" y="1551718"/>
                      </a:moveTo>
                      <a:cubicBezTo>
                        <a:pt x="796636" y="777403"/>
                        <a:pt x="1593272" y="3088"/>
                        <a:pt x="2373745" y="9"/>
                      </a:cubicBezTo>
                      <a:cubicBezTo>
                        <a:pt x="3154218" y="-3070"/>
                        <a:pt x="3918527" y="765087"/>
                        <a:pt x="4682836" y="1533245"/>
                      </a:cubicBezTo>
                    </a:path>
                  </a:pathLst>
                </a:custGeom>
                <a:noFill/>
                <a:ln w="9525" cap="flat" cmpd="sng" algn="ctr">
                  <a:solidFill>
                    <a:schemeClr val="tx1"/>
                  </a:solidFill>
                  <a:prstDash val="solid"/>
                  <a:round/>
                  <a:headEnd type="none" w="med" len="med"/>
                  <a:tailEnd type="none" w="med" len="med"/>
                </a:ln>
                <a:effectLst/>
              </p:spPr>
              <p:txBody>
                <a:bodyPr rtlCol="0" anchor="ctr"/>
                <a:lstStyle/>
                <a:p>
                  <a:pPr algn="ctr"/>
                  <a:endParaRPr lang="ko-KR" altLang="en-US"/>
                </a:p>
              </p:txBody>
            </p:sp>
            <p:sp>
              <p:nvSpPr>
                <p:cNvPr id="5" name="타원 4"/>
                <p:cNvSpPr/>
                <p:nvPr/>
              </p:nvSpPr>
              <p:spPr bwMode="auto">
                <a:xfrm>
                  <a:off x="3296227" y="4768850"/>
                  <a:ext cx="83127" cy="8312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p:sp>
              <p:nvSpPr>
                <p:cNvPr id="14" name="타원 13"/>
                <p:cNvSpPr/>
                <p:nvPr/>
              </p:nvSpPr>
              <p:spPr bwMode="auto">
                <a:xfrm>
                  <a:off x="4420177" y="4571991"/>
                  <a:ext cx="83127" cy="8312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6" name="직사각형 5"/>
                    <p:cNvSpPr/>
                    <p:nvPr/>
                  </p:nvSpPr>
                  <p:spPr>
                    <a:xfrm>
                      <a:off x="3124658" y="4815473"/>
                      <a:ext cx="6960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dirty="0">
                                <a:latin typeface="Cambria Math"/>
                              </a:rPr>
                              <m:t>𝐩</m:t>
                            </m:r>
                            <m:d>
                              <m:dPr>
                                <m:ctrlPr>
                                  <a:rPr lang="en-US" altLang="ko-KR" i="1" dirty="0">
                                    <a:latin typeface="Cambria Math" panose="02040503050406030204" pitchFamily="18" charset="0"/>
                                  </a:rPr>
                                </m:ctrlPr>
                              </m:dPr>
                              <m:e>
                                <m:r>
                                  <a:rPr lang="en-US" altLang="ko-KR" i="1" dirty="0">
                                    <a:latin typeface="Cambria Math"/>
                                  </a:rPr>
                                  <m:t>𝑡</m:t>
                                </m:r>
                              </m:e>
                            </m:d>
                          </m:oMath>
                        </m:oMathPara>
                      </a14:m>
                      <a:endParaRPr lang="ko-KR" altLang="en-US" dirty="0"/>
                    </a:p>
                  </p:txBody>
                </p:sp>
              </mc:Choice>
              <mc:Fallback xmlns="">
                <p:sp>
                  <p:nvSpPr>
                    <p:cNvPr id="6" name="직사각형 5"/>
                    <p:cNvSpPr>
                      <a:spLocks noRot="1" noChangeAspect="1" noMove="1" noResize="1" noEditPoints="1" noAdjustHandles="1" noChangeArrowheads="1" noChangeShapeType="1" noTextEdit="1"/>
                    </p:cNvSpPr>
                    <p:nvPr/>
                  </p:nvSpPr>
                  <p:spPr>
                    <a:xfrm>
                      <a:off x="3124658" y="4815473"/>
                      <a:ext cx="696088" cy="369332"/>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p:cNvSpPr/>
                    <p:nvPr/>
                  </p:nvSpPr>
                  <p:spPr>
                    <a:xfrm>
                      <a:off x="3835568" y="4670639"/>
                      <a:ext cx="1206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dirty="0">
                                <a:latin typeface="Cambria Math"/>
                              </a:rPr>
                              <m:t>𝐩</m:t>
                            </m:r>
                            <m:d>
                              <m:dPr>
                                <m:ctrlPr>
                                  <a:rPr lang="en-US" altLang="ko-KR" i="1" dirty="0">
                                    <a:latin typeface="Cambria Math" panose="02040503050406030204" pitchFamily="18" charset="0"/>
                                  </a:rPr>
                                </m:ctrlPr>
                              </m:dPr>
                              <m:e>
                                <m:r>
                                  <a:rPr lang="en-US" altLang="ko-KR" i="1" dirty="0">
                                    <a:latin typeface="Cambria Math"/>
                                  </a:rPr>
                                  <m:t>𝑡</m:t>
                                </m:r>
                                <m:r>
                                  <a:rPr lang="en-US" altLang="ko-KR" i="1" dirty="0">
                                    <a:latin typeface="Cambria Math"/>
                                  </a:rPr>
                                  <m:t>+∆</m:t>
                                </m:r>
                                <m:r>
                                  <a:rPr lang="en-US" altLang="ko-KR" i="1" dirty="0">
                                    <a:latin typeface="Cambria Math"/>
                                    <a:ea typeface="Cambria Math"/>
                                  </a:rPr>
                                  <m:t>𝑡</m:t>
                                </m:r>
                              </m:e>
                            </m:d>
                          </m:oMath>
                        </m:oMathPara>
                      </a14:m>
                      <a:endParaRPr lang="ko-KR" altLang="en-US" dirty="0"/>
                    </a:p>
                  </p:txBody>
                </p:sp>
              </mc:Choice>
              <mc:Fallback xmlns="">
                <p:sp>
                  <p:nvSpPr>
                    <p:cNvPr id="16" name="직사각형 15"/>
                    <p:cNvSpPr>
                      <a:spLocks noRot="1" noChangeAspect="1" noMove="1" noResize="1" noEditPoints="1" noAdjustHandles="1" noChangeArrowheads="1" noChangeShapeType="1" noTextEdit="1"/>
                    </p:cNvSpPr>
                    <p:nvPr/>
                  </p:nvSpPr>
                  <p:spPr>
                    <a:xfrm>
                      <a:off x="3835568" y="4670639"/>
                      <a:ext cx="1206677" cy="369332"/>
                    </a:xfrm>
                    <a:prstGeom prst="rect">
                      <a:avLst/>
                    </a:prstGeom>
                    <a:blipFill>
                      <a:blip r:embed="rId7"/>
                      <a:stretch>
                        <a:fillRect b="-13333"/>
                      </a:stretch>
                    </a:blipFill>
                  </p:spPr>
                  <p:txBody>
                    <a:bodyPr/>
                    <a:lstStyle/>
                    <a:p>
                      <a:r>
                        <a:rPr lang="ko-KR" altLang="en-US">
                          <a:noFill/>
                        </a:rPr>
                        <a:t> </a:t>
                      </a:r>
                    </a:p>
                  </p:txBody>
                </p:sp>
              </mc:Fallback>
            </mc:AlternateContent>
            <p:cxnSp>
              <p:nvCxnSpPr>
                <p:cNvPr id="12" name="직선 화살표 연결선 11"/>
                <p:cNvCxnSpPr/>
                <p:nvPr/>
              </p:nvCxnSpPr>
              <p:spPr bwMode="auto">
                <a:xfrm flipV="1">
                  <a:off x="2745582" y="4108450"/>
                  <a:ext cx="1705656" cy="1057852"/>
                </a:xfrm>
                <a:prstGeom prst="straightConnector1">
                  <a:avLst/>
                </a:prstGeom>
                <a:noFill/>
                <a:ln w="9525" cap="flat" cmpd="sng" algn="ctr">
                  <a:solidFill>
                    <a:schemeClr val="tx1"/>
                  </a:solidFill>
                  <a:prstDash val="sysDash"/>
                  <a:round/>
                  <a:headEnd type="none" w="med" len="med"/>
                  <a:tailEnd type="arrow"/>
                </a:ln>
                <a:effectLst/>
              </p:spPr>
            </p:cxnSp>
            <p:sp>
              <p:nvSpPr>
                <p:cNvPr id="20" name="타원 19"/>
                <p:cNvSpPr/>
                <p:nvPr/>
              </p:nvSpPr>
              <p:spPr bwMode="auto">
                <a:xfrm>
                  <a:off x="4420177" y="4066886"/>
                  <a:ext cx="83127" cy="8312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latin typeface="굴림" pitchFamily="50" charset="-127"/>
                    <a:ea typeface="굴림" pitchFamily="50" charset="-127"/>
                  </a:endParaRPr>
                </a:p>
              </p:txBody>
            </p:sp>
            <mc:AlternateContent xmlns:mc="http://schemas.openxmlformats.org/markup-compatibility/2006" xmlns:a14="http://schemas.microsoft.com/office/drawing/2010/main">
              <mc:Choice Requires="a14">
                <p:sp>
                  <p:nvSpPr>
                    <p:cNvPr id="21" name="직사각형 20"/>
                    <p:cNvSpPr/>
                    <p:nvPr/>
                  </p:nvSpPr>
                  <p:spPr>
                    <a:xfrm>
                      <a:off x="4361294" y="3728332"/>
                      <a:ext cx="16210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dirty="0">
                                <a:latin typeface="Cambria Math"/>
                              </a:rPr>
                              <m:t>𝐩</m:t>
                            </m:r>
                            <m:d>
                              <m:dPr>
                                <m:ctrlPr>
                                  <a:rPr lang="en-US" altLang="ko-KR" i="1" dirty="0">
                                    <a:latin typeface="Cambria Math" panose="02040503050406030204" pitchFamily="18" charset="0"/>
                                  </a:rPr>
                                </m:ctrlPr>
                              </m:dPr>
                              <m:e>
                                <m:r>
                                  <a:rPr lang="en-US" altLang="ko-KR" i="1" dirty="0">
                                    <a:latin typeface="Cambria Math"/>
                                  </a:rPr>
                                  <m:t>𝑡</m:t>
                                </m:r>
                              </m:e>
                            </m:d>
                            <m:r>
                              <a:rPr lang="en-US" altLang="ko-KR" i="1" dirty="0">
                                <a:latin typeface="Cambria Math"/>
                                <a:ea typeface="Cambria Math"/>
                              </a:rPr>
                              <m:t>+</m:t>
                            </m:r>
                            <m:r>
                              <a:rPr lang="en-US" altLang="ko-KR" dirty="0">
                                <a:latin typeface="Cambria Math"/>
                              </a:rPr>
                              <m:t>𝐯</m:t>
                            </m:r>
                            <m:r>
                              <a:rPr lang="en-US" altLang="ko-KR" b="1" i="1" dirty="0">
                                <a:latin typeface="Cambria Math"/>
                              </a:rPr>
                              <m:t>(</m:t>
                            </m:r>
                            <m:r>
                              <a:rPr lang="en-US" altLang="ko-KR" i="1" dirty="0">
                                <a:latin typeface="Cambria Math"/>
                              </a:rPr>
                              <m:t>𝑡</m:t>
                            </m:r>
                            <m:r>
                              <a:rPr lang="en-US" altLang="ko-KR" i="1" dirty="0">
                                <a:latin typeface="Cambria Math"/>
                              </a:rPr>
                              <m:t>)∆</m:t>
                            </m:r>
                            <m:r>
                              <a:rPr lang="en-US" altLang="ko-KR" i="1" dirty="0">
                                <a:latin typeface="Cambria Math"/>
                                <a:ea typeface="Cambria Math"/>
                              </a:rPr>
                              <m:t>𝑡</m:t>
                            </m:r>
                          </m:oMath>
                        </m:oMathPara>
                      </a14:m>
                      <a:endParaRPr lang="ko-KR" altLang="en-US" i="1" dirty="0"/>
                    </a:p>
                  </p:txBody>
                </p:sp>
              </mc:Choice>
              <mc:Fallback xmlns="">
                <p:sp>
                  <p:nvSpPr>
                    <p:cNvPr id="21" name="직사각형 20"/>
                    <p:cNvSpPr>
                      <a:spLocks noRot="1" noChangeAspect="1" noMove="1" noResize="1" noEditPoints="1" noAdjustHandles="1" noChangeArrowheads="1" noChangeShapeType="1" noTextEdit="1"/>
                    </p:cNvSpPr>
                    <p:nvPr/>
                  </p:nvSpPr>
                  <p:spPr>
                    <a:xfrm>
                      <a:off x="4361294" y="3728332"/>
                      <a:ext cx="1621085" cy="369332"/>
                    </a:xfrm>
                    <a:prstGeom prst="rect">
                      <a:avLst/>
                    </a:prstGeom>
                    <a:blipFill>
                      <a:blip r:embed="rId8"/>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직사각형 38"/>
                    <p:cNvSpPr/>
                    <p:nvPr/>
                  </p:nvSpPr>
                  <p:spPr>
                    <a:xfrm>
                      <a:off x="4431588" y="4211326"/>
                      <a:ext cx="8050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ko-KR" dirty="0">
                                <a:latin typeface="Cambria Math"/>
                              </a:rPr>
                              <m:t>Error</m:t>
                            </m:r>
                          </m:oMath>
                        </m:oMathPara>
                      </a14:m>
                      <a:endParaRPr lang="ko-KR" altLang="en-US" dirty="0"/>
                    </a:p>
                  </p:txBody>
                </p:sp>
              </mc:Choice>
              <mc:Fallback xmlns="">
                <p:sp>
                  <p:nvSpPr>
                    <p:cNvPr id="39" name="직사각형 38"/>
                    <p:cNvSpPr>
                      <a:spLocks noRot="1" noChangeAspect="1" noMove="1" noResize="1" noEditPoints="1" noAdjustHandles="1" noChangeArrowheads="1" noChangeShapeType="1" noTextEdit="1"/>
                    </p:cNvSpPr>
                    <p:nvPr/>
                  </p:nvSpPr>
                  <p:spPr>
                    <a:xfrm>
                      <a:off x="4431588" y="4211326"/>
                      <a:ext cx="805029" cy="369332"/>
                    </a:xfrm>
                    <a:prstGeom prst="rect">
                      <a:avLst/>
                    </a:prstGeom>
                    <a:blipFill>
                      <a:blip r:embed="rId9"/>
                      <a:stretch>
                        <a:fillRect/>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17" name="직사각형 16"/>
                  <p:cNvSpPr/>
                  <p:nvPr/>
                </p:nvSpPr>
                <p:spPr>
                  <a:xfrm>
                    <a:off x="1082662" y="3998488"/>
                    <a:ext cx="1977336" cy="616451"/>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ko-KR" i="1" dirty="0" smtClean="0">
                                  <a:latin typeface="Cambria Math" panose="02040503050406030204" pitchFamily="18" charset="0"/>
                                  <a:ea typeface="Cambria Math"/>
                                </a:rPr>
                              </m:ctrlPr>
                            </m:accPr>
                            <m:e>
                              <m:r>
                                <a:rPr lang="en-US" altLang="ko-KR" dirty="0">
                                  <a:latin typeface="Cambria Math"/>
                                  <a:ea typeface="Cambria Math"/>
                                </a:rPr>
                                <m:t>𝐩</m:t>
                              </m:r>
                            </m:e>
                          </m:acc>
                          <m:d>
                            <m:dPr>
                              <m:ctrlPr>
                                <a:rPr lang="en-US" altLang="ko-KR" i="1" dirty="0">
                                  <a:latin typeface="Cambria Math" panose="02040503050406030204" pitchFamily="18" charset="0"/>
                                  <a:ea typeface="Cambria Math"/>
                                </a:rPr>
                              </m:ctrlPr>
                            </m:dPr>
                            <m:e>
                              <m:r>
                                <a:rPr lang="en-US" altLang="ko-KR" i="1" dirty="0">
                                  <a:latin typeface="Cambria Math"/>
                                </a:rPr>
                                <m:t>𝑡</m:t>
                              </m:r>
                            </m:e>
                          </m:d>
                          <m:r>
                            <a:rPr lang="en-US" altLang="ko-KR" b="0" i="1" dirty="0" smtClean="0">
                              <a:latin typeface="Cambria Math" panose="02040503050406030204" pitchFamily="18" charset="0"/>
                            </a:rPr>
                            <m:t>=</m:t>
                          </m:r>
                          <m:f>
                            <m:fPr>
                              <m:ctrlPr>
                                <a:rPr lang="en-US" altLang="ko-KR" b="0" i="1" dirty="0" smtClean="0">
                                  <a:latin typeface="Cambria Math" panose="02040503050406030204" pitchFamily="18" charset="0"/>
                                </a:rPr>
                              </m:ctrlPr>
                            </m:fPr>
                            <m:num>
                              <m:r>
                                <a:rPr lang="en-US" altLang="ko-KR" b="0" i="1" dirty="0" smtClean="0">
                                  <a:latin typeface="Cambria Math" panose="02040503050406030204" pitchFamily="18" charset="0"/>
                                </a:rPr>
                                <m:t>𝑑</m:t>
                              </m:r>
                              <m:r>
                                <a:rPr lang="en-US" altLang="ko-KR" b="1" i="0" dirty="0" smtClean="0">
                                  <a:latin typeface="Cambria Math" panose="02040503050406030204" pitchFamily="18" charset="0"/>
                                </a:rPr>
                                <m:t>𝐩</m:t>
                              </m:r>
                            </m:num>
                            <m:den>
                              <m:r>
                                <a:rPr lang="en-US" altLang="ko-KR" b="0" i="1" dirty="0" smtClean="0">
                                  <a:latin typeface="Cambria Math" panose="02040503050406030204" pitchFamily="18" charset="0"/>
                                </a:rPr>
                                <m:t>𝑑𝑡</m:t>
                              </m:r>
                            </m:den>
                          </m:f>
                          <m:r>
                            <a:rPr lang="en-US" altLang="ko-KR" i="1" dirty="0">
                              <a:latin typeface="Cambria Math"/>
                            </a:rPr>
                            <m:t>=</m:t>
                          </m:r>
                          <m:r>
                            <a:rPr lang="en-US" altLang="ko-KR" b="1" dirty="0">
                              <a:latin typeface="Cambria Math"/>
                            </a:rPr>
                            <m:t>𝐯</m:t>
                          </m:r>
                          <m:r>
                            <a:rPr lang="en-US" altLang="ko-KR" b="1" dirty="0">
                              <a:latin typeface="Cambria Math"/>
                            </a:rPr>
                            <m:t>(</m:t>
                          </m:r>
                          <m:r>
                            <a:rPr lang="en-US" altLang="ko-KR" i="1" dirty="0">
                              <a:latin typeface="Cambria Math"/>
                            </a:rPr>
                            <m:t>𝑡</m:t>
                          </m:r>
                          <m:r>
                            <a:rPr lang="en-US" altLang="ko-KR" b="1" dirty="0">
                              <a:latin typeface="Cambria Math"/>
                            </a:rPr>
                            <m:t>)</m:t>
                          </m:r>
                        </m:oMath>
                      </m:oMathPara>
                    </a14:m>
                    <a:endParaRPr lang="ko-KR" altLang="en-US" dirty="0"/>
                  </a:p>
                </p:txBody>
              </p:sp>
            </mc:Choice>
            <mc:Fallback xmlns="">
              <p:sp>
                <p:nvSpPr>
                  <p:cNvPr id="17" name="직사각형 16"/>
                  <p:cNvSpPr>
                    <a:spLocks noRot="1" noChangeAspect="1" noMove="1" noResize="1" noEditPoints="1" noAdjustHandles="1" noChangeArrowheads="1" noChangeShapeType="1" noTextEdit="1"/>
                  </p:cNvSpPr>
                  <p:nvPr/>
                </p:nvSpPr>
                <p:spPr>
                  <a:xfrm>
                    <a:off x="1082662" y="3998488"/>
                    <a:ext cx="1977336" cy="616451"/>
                  </a:xfrm>
                  <a:prstGeom prst="rect">
                    <a:avLst/>
                  </a:prstGeom>
                  <a:blipFill>
                    <a:blip r:embed="rId10"/>
                    <a:stretch>
                      <a:fillRect b="-3922"/>
                    </a:stretch>
                  </a:blipFill>
                  <a:ln>
                    <a:solidFill>
                      <a:schemeClr val="tx1"/>
                    </a:solidFill>
                  </a:ln>
                </p:spPr>
                <p:txBody>
                  <a:bodyPr/>
                  <a:lstStyle/>
                  <a:p>
                    <a:r>
                      <a:rPr lang="ko-KR" altLang="en-US">
                        <a:noFill/>
                      </a:rPr>
                      <a:t> </a:t>
                    </a:r>
                  </a:p>
                </p:txBody>
              </p:sp>
            </mc:Fallback>
          </mc:AlternateContent>
          <p:cxnSp>
            <p:nvCxnSpPr>
              <p:cNvPr id="19" name="직선 화살표 연결선 18"/>
              <p:cNvCxnSpPr>
                <a:cxnSpLocks/>
              </p:cNvCxnSpPr>
              <p:nvPr/>
            </p:nvCxnSpPr>
            <p:spPr bwMode="auto">
              <a:xfrm>
                <a:off x="2071330" y="4625725"/>
                <a:ext cx="874492" cy="154797"/>
              </a:xfrm>
              <a:prstGeom prst="straightConnector1">
                <a:avLst/>
              </a:prstGeom>
              <a:noFill/>
              <a:ln w="9525" cap="flat" cmpd="sng" algn="ctr">
                <a:solidFill>
                  <a:schemeClr val="tx1"/>
                </a:solidFill>
                <a:prstDash val="solid"/>
                <a:round/>
                <a:headEnd type="none" w="med" len="med"/>
                <a:tailEnd type="triangle" w="med" len="med"/>
              </a:ln>
              <a:effectLst/>
            </p:spPr>
          </p:cxnSp>
        </p:grpSp>
        <p:cxnSp>
          <p:nvCxnSpPr>
            <p:cNvPr id="29" name="직선 연결선 28"/>
            <p:cNvCxnSpPr>
              <a:stCxn id="20" idx="4"/>
              <a:endCxn id="14" idx="0"/>
            </p:cNvCxnSpPr>
            <p:nvPr/>
          </p:nvCxnSpPr>
          <p:spPr bwMode="auto">
            <a:xfrm>
              <a:off x="4876222" y="4316250"/>
              <a:ext cx="0" cy="421978"/>
            </a:xfrm>
            <a:prstGeom prst="line">
              <a:avLst/>
            </a:prstGeom>
            <a:noFill/>
            <a:ln w="19050" cap="flat" cmpd="sng" algn="ctr">
              <a:solidFill>
                <a:srgbClr val="FF0000"/>
              </a:solidFill>
              <a:prstDash val="solid"/>
              <a:round/>
              <a:headEnd type="none" w="med" len="med"/>
              <a:tailEnd type="none"/>
            </a:ln>
            <a:effectLst/>
          </p:spPr>
        </p:cxnSp>
      </p:grpSp>
      <p:grpSp>
        <p:nvGrpSpPr>
          <p:cNvPr id="3" name="그룹 2"/>
          <p:cNvGrpSpPr/>
          <p:nvPr/>
        </p:nvGrpSpPr>
        <p:grpSpPr>
          <a:xfrm>
            <a:off x="3073428" y="1922737"/>
            <a:ext cx="6322228" cy="721929"/>
            <a:chOff x="1549428" y="2039338"/>
            <a:chExt cx="5802123" cy="721929"/>
          </a:xfrm>
        </p:grpSpPr>
        <mc:AlternateContent xmlns:mc="http://schemas.openxmlformats.org/markup-compatibility/2006" xmlns:a14="http://schemas.microsoft.com/office/drawing/2010/main">
          <mc:Choice Requires="a14">
            <p:sp>
              <p:nvSpPr>
                <p:cNvPr id="31" name="직사각형 30"/>
                <p:cNvSpPr/>
                <p:nvPr/>
              </p:nvSpPr>
              <p:spPr>
                <a:xfrm>
                  <a:off x="1758977" y="2039338"/>
                  <a:ext cx="2691873" cy="721929"/>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dirty="0" smtClean="0">
                            <a:solidFill>
                              <a:schemeClr val="tx1">
                                <a:lumMod val="75000"/>
                                <a:lumOff val="25000"/>
                              </a:schemeClr>
                            </a:solidFill>
                            <a:latin typeface="Cambria Math"/>
                          </a:rPr>
                          <m:t>𝐩</m:t>
                        </m:r>
                        <m:d>
                          <m:dPr>
                            <m:ctrlPr>
                              <a:rPr lang="en-US" altLang="ko-KR" i="1" dirty="0">
                                <a:solidFill>
                                  <a:schemeClr val="tx1">
                                    <a:lumMod val="75000"/>
                                    <a:lumOff val="25000"/>
                                  </a:schemeClr>
                                </a:solidFill>
                                <a:latin typeface="Cambria Math" panose="02040503050406030204" pitchFamily="18" charset="0"/>
                              </a:rPr>
                            </m:ctrlPr>
                          </m:dPr>
                          <m:e>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e>
                        </m:d>
                        <m:r>
                          <a:rPr lang="en-US" altLang="ko-KR" i="1" dirty="0">
                            <a:solidFill>
                              <a:schemeClr val="tx1">
                                <a:lumMod val="75000"/>
                                <a:lumOff val="25000"/>
                              </a:schemeClr>
                            </a:solidFill>
                            <a:latin typeface="Cambria Math"/>
                          </a:rPr>
                          <m:t>=</m:t>
                        </m:r>
                        <m:sSub>
                          <m:sSubPr>
                            <m:ctrlPr>
                              <a:rPr lang="en-US" altLang="ko-KR" i="1" dirty="0">
                                <a:solidFill>
                                  <a:schemeClr val="tx1">
                                    <a:lumMod val="75000"/>
                                    <a:lumOff val="25000"/>
                                  </a:schemeClr>
                                </a:solidFill>
                                <a:latin typeface="Cambria Math" panose="02040503050406030204" pitchFamily="18" charset="0"/>
                              </a:rPr>
                            </m:ctrlPr>
                          </m:sSubPr>
                          <m:e>
                            <m:r>
                              <a:rPr lang="en-US" altLang="ko-KR" b="1" i="1" dirty="0">
                                <a:solidFill>
                                  <a:schemeClr val="tx1">
                                    <a:lumMod val="75000"/>
                                    <a:lumOff val="25000"/>
                                  </a:schemeClr>
                                </a:solidFill>
                                <a:latin typeface="Cambria Math"/>
                              </a:rPr>
                              <m:t>𝐩</m:t>
                            </m:r>
                          </m:e>
                          <m:sub>
                            <m:r>
                              <a:rPr lang="en-US" altLang="ko-KR" i="1" dirty="0">
                                <a:solidFill>
                                  <a:schemeClr val="tx1">
                                    <a:lumMod val="75000"/>
                                    <a:lumOff val="25000"/>
                                  </a:schemeClr>
                                </a:solidFill>
                                <a:latin typeface="Cambria Math"/>
                              </a:rPr>
                              <m:t>𝑡</m:t>
                            </m:r>
                          </m:sub>
                        </m:sSub>
                        <m:r>
                          <a:rPr lang="en-US" altLang="ko-KR" i="1" dirty="0">
                            <a:solidFill>
                              <a:schemeClr val="tx1">
                                <a:lumMod val="75000"/>
                                <a:lumOff val="25000"/>
                              </a:schemeClr>
                            </a:solidFill>
                            <a:latin typeface="Cambria Math"/>
                          </a:rPr>
                          <m:t>+</m:t>
                        </m:r>
                        <m:nary>
                          <m:naryPr>
                            <m:ctrlPr>
                              <a:rPr lang="en-US" altLang="ko-KR" i="1" dirty="0">
                                <a:solidFill>
                                  <a:schemeClr val="tx1">
                                    <a:lumMod val="75000"/>
                                    <a:lumOff val="25000"/>
                                  </a:schemeClr>
                                </a:solidFill>
                                <a:latin typeface="Cambria Math" panose="02040503050406030204" pitchFamily="18" charset="0"/>
                              </a:rPr>
                            </m:ctrlPr>
                          </m:naryPr>
                          <m:sub>
                            <m:r>
                              <m:rPr>
                                <m:brk m:alnAt="23"/>
                              </m:rPr>
                              <a:rPr lang="en-US" altLang="ko-KR" i="1" dirty="0">
                                <a:solidFill>
                                  <a:schemeClr val="tx1">
                                    <a:lumMod val="75000"/>
                                    <a:lumOff val="25000"/>
                                  </a:schemeClr>
                                </a:solidFill>
                                <a:latin typeface="Cambria Math"/>
                              </a:rPr>
                              <m:t>𝑡</m:t>
                            </m:r>
                          </m:sub>
                          <m:sup>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sup>
                          <m:e>
                            <m:r>
                              <a:rPr lang="en-US" altLang="ko-KR" b="1" dirty="0">
                                <a:solidFill>
                                  <a:schemeClr val="tx1">
                                    <a:lumMod val="75000"/>
                                    <a:lumOff val="25000"/>
                                  </a:schemeClr>
                                </a:solidFill>
                                <a:latin typeface="Cambria Math"/>
                              </a:rPr>
                              <m:t>𝐯</m:t>
                            </m:r>
                            <m:r>
                              <a:rPr lang="en-US" altLang="ko-KR" i="1" dirty="0">
                                <a:solidFill>
                                  <a:schemeClr val="tx1">
                                    <a:lumMod val="75000"/>
                                    <a:lumOff val="25000"/>
                                  </a:schemeClr>
                                </a:solidFill>
                                <a:latin typeface="Cambria Math"/>
                              </a:rPr>
                              <m:t>𝑑𝑡</m:t>
                            </m:r>
                          </m:e>
                        </m:nary>
                      </m:oMath>
                    </m:oMathPara>
                  </a14:m>
                  <a:endParaRPr lang="ko-KR" altLang="en-US" dirty="0">
                    <a:solidFill>
                      <a:schemeClr val="tx1">
                        <a:lumMod val="75000"/>
                        <a:lumOff val="25000"/>
                      </a:schemeClr>
                    </a:solidFill>
                  </a:endParaRPr>
                </a:p>
              </p:txBody>
            </p:sp>
          </mc:Choice>
          <mc:Fallback xmlns="">
            <p:sp>
              <p:nvSpPr>
                <p:cNvPr id="31" name="직사각형 30"/>
                <p:cNvSpPr>
                  <a:spLocks noRot="1" noChangeAspect="1" noMove="1" noResize="1" noEditPoints="1" noAdjustHandles="1" noChangeArrowheads="1" noChangeShapeType="1" noTextEdit="1"/>
                </p:cNvSpPr>
                <p:nvPr/>
              </p:nvSpPr>
              <p:spPr>
                <a:xfrm>
                  <a:off x="1758977" y="2039338"/>
                  <a:ext cx="2691873" cy="721929"/>
                </a:xfrm>
                <a:prstGeom prst="rect">
                  <a:avLst/>
                </a:prstGeom>
                <a:blipFill>
                  <a:blip r:embed="rId11"/>
                  <a:stretch>
                    <a:fillRect t="-148276" b="-22586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직사각형 31"/>
                <p:cNvSpPr/>
                <p:nvPr/>
              </p:nvSpPr>
              <p:spPr>
                <a:xfrm>
                  <a:off x="4675859" y="2039338"/>
                  <a:ext cx="2675692" cy="721929"/>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dirty="0" smtClean="0">
                            <a:solidFill>
                              <a:schemeClr val="tx1">
                                <a:lumMod val="75000"/>
                                <a:lumOff val="25000"/>
                              </a:schemeClr>
                            </a:solidFill>
                            <a:latin typeface="Cambria Math"/>
                          </a:rPr>
                          <m:t>𝐯</m:t>
                        </m:r>
                        <m:d>
                          <m:dPr>
                            <m:ctrlPr>
                              <a:rPr lang="en-US" altLang="ko-KR" i="1" dirty="0">
                                <a:solidFill>
                                  <a:schemeClr val="tx1">
                                    <a:lumMod val="75000"/>
                                    <a:lumOff val="25000"/>
                                  </a:schemeClr>
                                </a:solidFill>
                                <a:latin typeface="Cambria Math" panose="02040503050406030204" pitchFamily="18" charset="0"/>
                              </a:rPr>
                            </m:ctrlPr>
                          </m:dPr>
                          <m:e>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e>
                        </m:d>
                        <m:r>
                          <a:rPr lang="en-US" altLang="ko-KR" i="1" dirty="0">
                            <a:solidFill>
                              <a:schemeClr val="tx1">
                                <a:lumMod val="75000"/>
                                <a:lumOff val="25000"/>
                              </a:schemeClr>
                            </a:solidFill>
                            <a:latin typeface="Cambria Math"/>
                          </a:rPr>
                          <m:t>=</m:t>
                        </m:r>
                        <m:sSub>
                          <m:sSubPr>
                            <m:ctrlPr>
                              <a:rPr lang="en-US" altLang="ko-KR" i="1" dirty="0">
                                <a:solidFill>
                                  <a:schemeClr val="tx1">
                                    <a:lumMod val="75000"/>
                                    <a:lumOff val="25000"/>
                                  </a:schemeClr>
                                </a:solidFill>
                                <a:latin typeface="Cambria Math" panose="02040503050406030204" pitchFamily="18" charset="0"/>
                              </a:rPr>
                            </m:ctrlPr>
                          </m:sSubPr>
                          <m:e>
                            <m:r>
                              <a:rPr lang="en-US" altLang="ko-KR" b="1" i="1" dirty="0">
                                <a:solidFill>
                                  <a:schemeClr val="tx1">
                                    <a:lumMod val="75000"/>
                                    <a:lumOff val="25000"/>
                                  </a:schemeClr>
                                </a:solidFill>
                                <a:latin typeface="Cambria Math"/>
                              </a:rPr>
                              <m:t>𝒗</m:t>
                            </m:r>
                          </m:e>
                          <m:sub>
                            <m:r>
                              <a:rPr lang="en-US" altLang="ko-KR" i="1" dirty="0">
                                <a:solidFill>
                                  <a:schemeClr val="tx1">
                                    <a:lumMod val="75000"/>
                                    <a:lumOff val="25000"/>
                                  </a:schemeClr>
                                </a:solidFill>
                                <a:latin typeface="Cambria Math"/>
                              </a:rPr>
                              <m:t>𝑡</m:t>
                            </m:r>
                          </m:sub>
                        </m:sSub>
                        <m:r>
                          <a:rPr lang="en-US" altLang="ko-KR" i="1" dirty="0">
                            <a:solidFill>
                              <a:schemeClr val="tx1">
                                <a:lumMod val="75000"/>
                                <a:lumOff val="25000"/>
                              </a:schemeClr>
                            </a:solidFill>
                            <a:latin typeface="Cambria Math"/>
                          </a:rPr>
                          <m:t>+</m:t>
                        </m:r>
                        <m:nary>
                          <m:naryPr>
                            <m:ctrlPr>
                              <a:rPr lang="en-US" altLang="ko-KR" i="1" dirty="0">
                                <a:solidFill>
                                  <a:schemeClr val="tx1">
                                    <a:lumMod val="75000"/>
                                    <a:lumOff val="25000"/>
                                  </a:schemeClr>
                                </a:solidFill>
                                <a:latin typeface="Cambria Math" panose="02040503050406030204" pitchFamily="18" charset="0"/>
                              </a:rPr>
                            </m:ctrlPr>
                          </m:naryPr>
                          <m:sub>
                            <m:r>
                              <m:rPr>
                                <m:brk m:alnAt="23"/>
                              </m:rPr>
                              <a:rPr lang="en-US" altLang="ko-KR" i="1" dirty="0">
                                <a:solidFill>
                                  <a:schemeClr val="tx1">
                                    <a:lumMod val="75000"/>
                                    <a:lumOff val="25000"/>
                                  </a:schemeClr>
                                </a:solidFill>
                                <a:latin typeface="Cambria Math"/>
                              </a:rPr>
                              <m:t>𝑡</m:t>
                            </m:r>
                          </m:sub>
                          <m:sup>
                            <m:r>
                              <a:rPr lang="en-US" altLang="ko-KR" i="1" dirty="0">
                                <a:solidFill>
                                  <a:schemeClr val="tx1">
                                    <a:lumMod val="75000"/>
                                    <a:lumOff val="25000"/>
                                  </a:schemeClr>
                                </a:solidFill>
                                <a:latin typeface="Cambria Math"/>
                              </a:rPr>
                              <m:t>𝑡</m:t>
                            </m:r>
                            <m:r>
                              <a:rPr lang="en-US" altLang="ko-KR" i="1" dirty="0">
                                <a:solidFill>
                                  <a:schemeClr val="tx1">
                                    <a:lumMod val="75000"/>
                                    <a:lumOff val="25000"/>
                                  </a:schemeClr>
                                </a:solidFill>
                                <a:latin typeface="Cambria Math"/>
                              </a:rPr>
                              <m:t>+∆</m:t>
                            </m:r>
                            <m:r>
                              <a:rPr lang="en-US" altLang="ko-KR" i="1" dirty="0">
                                <a:solidFill>
                                  <a:schemeClr val="tx1">
                                    <a:lumMod val="75000"/>
                                    <a:lumOff val="25000"/>
                                  </a:schemeClr>
                                </a:solidFill>
                                <a:latin typeface="Cambria Math"/>
                                <a:ea typeface="Cambria Math"/>
                              </a:rPr>
                              <m:t>𝑡</m:t>
                            </m:r>
                          </m:sup>
                          <m:e>
                            <m:r>
                              <a:rPr lang="en-US" altLang="ko-KR" b="1" dirty="0">
                                <a:solidFill>
                                  <a:schemeClr val="tx1">
                                    <a:lumMod val="75000"/>
                                    <a:lumOff val="25000"/>
                                  </a:schemeClr>
                                </a:solidFill>
                                <a:latin typeface="Cambria Math"/>
                              </a:rPr>
                              <m:t>𝐚</m:t>
                            </m:r>
                            <m:r>
                              <a:rPr lang="en-US" altLang="ko-KR" i="1" dirty="0">
                                <a:solidFill>
                                  <a:schemeClr val="tx1">
                                    <a:lumMod val="75000"/>
                                    <a:lumOff val="25000"/>
                                  </a:schemeClr>
                                </a:solidFill>
                                <a:latin typeface="Cambria Math"/>
                              </a:rPr>
                              <m:t>𝑑𝑡</m:t>
                            </m:r>
                          </m:e>
                        </m:nary>
                      </m:oMath>
                    </m:oMathPara>
                  </a14:m>
                  <a:endParaRPr lang="ko-KR" altLang="en-US" dirty="0">
                    <a:solidFill>
                      <a:schemeClr val="tx1">
                        <a:lumMod val="75000"/>
                        <a:lumOff val="25000"/>
                      </a:schemeClr>
                    </a:solidFill>
                  </a:endParaRPr>
                </a:p>
              </p:txBody>
            </p:sp>
          </mc:Choice>
          <mc:Fallback xmlns="">
            <p:sp>
              <p:nvSpPr>
                <p:cNvPr id="32" name="직사각형 31"/>
                <p:cNvSpPr>
                  <a:spLocks noRot="1" noChangeAspect="1" noMove="1" noResize="1" noEditPoints="1" noAdjustHandles="1" noChangeArrowheads="1" noChangeShapeType="1" noTextEdit="1"/>
                </p:cNvSpPr>
                <p:nvPr/>
              </p:nvSpPr>
              <p:spPr>
                <a:xfrm>
                  <a:off x="4675859" y="2039338"/>
                  <a:ext cx="2675692" cy="721929"/>
                </a:xfrm>
                <a:prstGeom prst="rect">
                  <a:avLst/>
                </a:prstGeom>
                <a:blipFill>
                  <a:blip r:embed="rId12"/>
                  <a:stretch>
                    <a:fillRect t="-148276" b="-225862"/>
                  </a:stretch>
                </a:blipFill>
              </p:spPr>
              <p:txBody>
                <a:bodyPr/>
                <a:lstStyle/>
                <a:p>
                  <a:r>
                    <a:rPr lang="ko-KR" altLang="en-US">
                      <a:noFill/>
                    </a:rPr>
                    <a:t> </a:t>
                  </a:r>
                </a:p>
              </p:txBody>
            </p:sp>
          </mc:Fallback>
        </mc:AlternateContent>
        <p:sp>
          <p:nvSpPr>
            <p:cNvPr id="27" name="직사각형 26"/>
            <p:cNvSpPr/>
            <p:nvPr/>
          </p:nvSpPr>
          <p:spPr bwMode="auto">
            <a:xfrm>
              <a:off x="1549428" y="2039338"/>
              <a:ext cx="5735800" cy="652038"/>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solidFill>
                  <a:schemeClr val="tx1">
                    <a:lumMod val="75000"/>
                    <a:lumOff val="25000"/>
                  </a:schemeClr>
                </a:solidFill>
                <a:latin typeface="굴림" pitchFamily="50" charset="-127"/>
                <a:ea typeface="굴림" pitchFamily="50" charset="-127"/>
              </a:endParaRPr>
            </a:p>
          </p:txBody>
        </p:sp>
      </p:grpSp>
      <p:sp>
        <p:nvSpPr>
          <p:cNvPr id="8" name="TextBox 7">
            <a:extLst>
              <a:ext uri="{FF2B5EF4-FFF2-40B4-BE49-F238E27FC236}">
                <a16:creationId xmlns:a16="http://schemas.microsoft.com/office/drawing/2014/main" id="{4B076BAD-A428-D84C-8E4F-B416D92DC7F9}"/>
              </a:ext>
            </a:extLst>
          </p:cNvPr>
          <p:cNvSpPr txBox="1"/>
          <p:nvPr/>
        </p:nvSpPr>
        <p:spPr>
          <a:xfrm>
            <a:off x="9041443" y="3219057"/>
            <a:ext cx="1596912" cy="369332"/>
          </a:xfrm>
          <a:prstGeom prst="rect">
            <a:avLst/>
          </a:prstGeom>
          <a:noFill/>
        </p:spPr>
        <p:txBody>
          <a:bodyPr wrap="none" rtlCol="0">
            <a:spAutoFit/>
          </a:bodyPr>
          <a:lstStyle/>
          <a:p>
            <a:r>
              <a:rPr kumimoji="1" lang="en-US" altLang="ko-KR" dirty="0">
                <a:solidFill>
                  <a:srgbClr val="FF0000"/>
                </a:solidFill>
              </a:rPr>
              <a:t>Euler method</a:t>
            </a:r>
            <a:endParaRPr kumimoji="1" lang="ko-KR" altLang="en-US" dirty="0">
              <a:solidFill>
                <a:srgbClr val="FF0000"/>
              </a:solidFill>
            </a:endParaRPr>
          </a:p>
        </p:txBody>
      </p:sp>
    </p:spTree>
    <p:extLst>
      <p:ext uri="{BB962C8B-B14F-4D97-AF65-F5344CB8AC3E}">
        <p14:creationId xmlns:p14="http://schemas.microsoft.com/office/powerpoint/2010/main" val="12942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13014</TotalTime>
  <Words>5781</Words>
  <Application>Microsoft Macintosh PowerPoint</Application>
  <PresentationFormat>와이드스크린</PresentationFormat>
  <Paragraphs>453</Paragraphs>
  <Slides>22</Slides>
  <Notes>22</Notes>
  <HiddenSlides>0</HiddenSlides>
  <MMClips>2</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22</vt:i4>
      </vt:variant>
    </vt:vector>
  </HeadingPairs>
  <TitlesOfParts>
    <vt:vector size="31" baseType="lpstr">
      <vt:lpstr>굴림</vt:lpstr>
      <vt:lpstr>맑은 고딕</vt:lpstr>
      <vt:lpstr>시스템 서체 일반체</vt:lpstr>
      <vt:lpstr>HY견고딕</vt:lpstr>
      <vt:lpstr>Arial</vt:lpstr>
      <vt:lpstr>Cambria Math</vt:lpstr>
      <vt:lpstr>Tahoma</vt:lpstr>
      <vt:lpstr>Wingdings</vt:lpstr>
      <vt:lpstr>Office 테마</vt:lpstr>
      <vt:lpstr>12_1 Physically Based Animation</vt:lpstr>
      <vt:lpstr>Motivation</vt:lpstr>
      <vt:lpstr>Motivation</vt:lpstr>
      <vt:lpstr>Existing Solutions</vt:lpstr>
      <vt:lpstr>Analytical Model</vt:lpstr>
      <vt:lpstr>Analytical Model</vt:lpstr>
      <vt:lpstr>Numerical Model</vt:lpstr>
      <vt:lpstr>Numerical Model</vt:lpstr>
      <vt:lpstr>Numerical Model</vt:lpstr>
      <vt:lpstr>Numerical Model - Euler Method</vt:lpstr>
      <vt:lpstr>Force Function Examples</vt:lpstr>
      <vt:lpstr>Example: 1D Particle</vt:lpstr>
      <vt:lpstr>Example: 2D Particle</vt:lpstr>
      <vt:lpstr>Mass-Spring System</vt:lpstr>
      <vt:lpstr>Cloth simulation</vt:lpstr>
      <vt:lpstr>Mass-Spring: Internal Force (1/2)</vt:lpstr>
      <vt:lpstr>Mass-Spring: Internal Force (2/2)</vt:lpstr>
      <vt:lpstr>External Force</vt:lpstr>
      <vt:lpstr>Force to Each Particle</vt:lpstr>
      <vt:lpstr>Pinned Particle</vt:lpstr>
      <vt:lpstr>Collision in Cloth Simulation</vt:lpstr>
      <vt:lpstr>Cube Collision</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683</cp:revision>
  <dcterms:created xsi:type="dcterms:W3CDTF">2006-10-05T04:04:58Z</dcterms:created>
  <dcterms:modified xsi:type="dcterms:W3CDTF">2025-04-12T15:46:33Z</dcterms:modified>
</cp:coreProperties>
</file>